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73" r:id="rId5"/>
    <p:sldId id="271" r:id="rId6"/>
    <p:sldId id="272" r:id="rId7"/>
    <p:sldId id="277" r:id="rId8"/>
    <p:sldId id="276" r:id="rId9"/>
    <p:sldId id="283" r:id="rId10"/>
    <p:sldId id="279" r:id="rId11"/>
    <p:sldId id="280" r:id="rId12"/>
    <p:sldId id="286" r:id="rId13"/>
    <p:sldId id="281" r:id="rId14"/>
    <p:sldId id="282" r:id="rId15"/>
    <p:sldId id="285" r:id="rId16"/>
    <p:sldId id="284" r:id="rId17"/>
    <p:sldId id="287" r:id="rId18"/>
    <p:sldId id="265" r:id="rId19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92" userDrawn="1">
          <p15:clr>
            <a:srgbClr val="A4A3A4"/>
          </p15:clr>
        </p15:guide>
        <p15:guide id="4" pos="7512" userDrawn="1">
          <p15:clr>
            <a:srgbClr val="A4A3A4"/>
          </p15:clr>
        </p15:guide>
        <p15:guide id="5" orient="horz" pos="216" userDrawn="1">
          <p15:clr>
            <a:srgbClr val="A4A3A4"/>
          </p15:clr>
        </p15:guide>
        <p15:guide id="6" orient="horz" pos="4032" userDrawn="1">
          <p15:clr>
            <a:srgbClr val="A4A3A4"/>
          </p15:clr>
        </p15:guide>
        <p15:guide id="7" orient="horz" pos="6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C232"/>
    <a:srgbClr val="CEBD56"/>
    <a:srgbClr val="CE295E"/>
    <a:srgbClr val="404040"/>
    <a:srgbClr val="E0FF25"/>
    <a:srgbClr val="F2F2F2"/>
    <a:srgbClr val="66C5F3"/>
    <a:srgbClr val="7F7F7F"/>
    <a:srgbClr val="A6A6A6"/>
    <a:srgbClr val="E3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09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384" y="96"/>
      </p:cViewPr>
      <p:guideLst>
        <p:guide orient="horz" pos="2424"/>
        <p:guide pos="3840"/>
        <p:guide pos="192"/>
        <p:guide pos="7512"/>
        <p:guide orient="horz" pos="216"/>
        <p:guide orient="horz" pos="4032"/>
        <p:guide orient="horz" pos="6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55DE61D-30EF-4C9B-8D44-E691F32398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86" tIns="46242" rIns="92486" bIns="4624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68B3DF-723E-432F-969B-97B388C9E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86" tIns="46242" rIns="92486" bIns="46242" rtlCol="0"/>
          <a:lstStyle>
            <a:lvl1pPr algn="r">
              <a:defRPr sz="1200"/>
            </a:lvl1pPr>
          </a:lstStyle>
          <a:p>
            <a:fld id="{24EEDC24-AEF3-4156-91F4-FB474A5F24DB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D9C936-9EF8-46A3-B2D4-DE8362A54E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86" tIns="46242" rIns="92486" bIns="4624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F7898E-02B9-4C24-8F47-60A833CD36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86" tIns="46242" rIns="92486" bIns="46242" rtlCol="0" anchor="b"/>
          <a:lstStyle>
            <a:lvl1pPr algn="r">
              <a:defRPr sz="1200"/>
            </a:lvl1pPr>
          </a:lstStyle>
          <a:p>
            <a:fld id="{2723B91B-56FA-44FF-A036-17B4166BAD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2503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86" tIns="46242" rIns="92486" bIns="4624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86" tIns="46242" rIns="92486" bIns="46242" rtlCol="0"/>
          <a:lstStyle>
            <a:lvl1pPr algn="r">
              <a:defRPr sz="1200"/>
            </a:lvl1pPr>
          </a:lstStyle>
          <a:p>
            <a:fld id="{253023A0-2B54-4E79-AA20-143385AB9A6C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6" tIns="46242" rIns="92486" bIns="4624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86" tIns="46242" rIns="92486" bIns="4624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86" tIns="46242" rIns="92486" bIns="4624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86" tIns="46242" rIns="92486" bIns="46242" rtlCol="0" anchor="b"/>
          <a:lstStyle>
            <a:lvl1pPr algn="r">
              <a:defRPr sz="1200"/>
            </a:lvl1pPr>
          </a:lstStyle>
          <a:p>
            <a:fld id="{7F48DEA9-6F4F-4540-9E5D-C6F39079A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59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8644A-BC93-0A4E-A11A-1F28CC9B1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109AA9-85B9-7086-4BFB-AFAE2E3455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D5D263-60C2-B3B3-6AD6-16AF08760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A4661-BA5D-E17D-6769-225AE2EED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8DEA9-6F4F-4540-9E5D-C6F39079AF7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884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6E3D4-9F6E-8175-7AA0-FFC6570F6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CC8A7A-B899-3C76-211B-37596E8746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68E1B7-1787-D763-950D-1CADF101C3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2558F-3478-BC90-1B59-8A19975B8D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8DEA9-6F4F-4540-9E5D-C6F39079AF7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995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9D637-A487-324D-A42F-65C8055C0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6CD911-D8B9-BAD6-0CBB-E150268A2F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4F49F1-85B4-0EDE-44B6-873244F0B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C50258-914B-B5E2-CA4C-6DD60C1D55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8DEA9-6F4F-4540-9E5D-C6F39079AF7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649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76EF9-E08D-7944-9D0D-2BBBC1351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176DEE-3AA0-ED7E-B1F9-3D33819A46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DE85A9-F103-84F4-F647-C68273861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204664-38A2-253F-B7AA-79CC804CD6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8DEA9-6F4F-4540-9E5D-C6F39079AF7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334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89E9C-3BBC-C64B-2485-FAE04B5A7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C2AA7E-7706-6A8C-4B5F-736F102AC3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DDB3B2-B3B0-5923-A0CB-571040909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556BC0-F25B-5DB0-537A-5D38321E43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8DEA9-6F4F-4540-9E5D-C6F39079AF7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655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8DEA9-6F4F-4540-9E5D-C6F39079AF7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447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9AFCD-CC86-4465-AD95-85D2B9349B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607509-85B2-495C-82A8-989CA9862B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B0AA9-8E90-484A-ADD9-31AA1A53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June 25, 2025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8E9EE-6889-428D-B6A1-8BAC3E3F5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Logo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1D2A5-6CD9-436C-958A-CC73AA34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50806-BABF-4915-9689-3B9956D1C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56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758F3-6311-4BBF-9C0A-1ADA7A27E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818"/>
            <a:ext cx="10515600" cy="498598"/>
          </a:xfrm>
        </p:spPr>
        <p:txBody>
          <a:bodyPr lIns="0" tIns="0" rIns="0" bIns="0" anchor="t">
            <a:spAutoFit/>
          </a:bodyPr>
          <a:lstStyle>
            <a:lvl1pPr algn="ctr">
              <a:defRPr sz="36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86F3C5-5D77-43F9-92A6-DE0777BBB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63187" y="6509710"/>
            <a:ext cx="1561696" cy="276999"/>
          </a:xfrm>
        </p:spPr>
        <p:txBody>
          <a:bodyPr>
            <a:sp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Logo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B4FB46-0511-4A20-A9DA-85B06B5DF611}"/>
              </a:ext>
            </a:extLst>
          </p:cNvPr>
          <p:cNvSpPr/>
          <p:nvPr userDrawn="1"/>
        </p:nvSpPr>
        <p:spPr>
          <a:xfrm>
            <a:off x="0" y="6511448"/>
            <a:ext cx="10263189" cy="2735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583AD1-0683-4B68-832E-79E5AC88DF1C}"/>
              </a:ext>
            </a:extLst>
          </p:cNvPr>
          <p:cNvSpPr/>
          <p:nvPr userDrawn="1"/>
        </p:nvSpPr>
        <p:spPr>
          <a:xfrm>
            <a:off x="11620500" y="525817"/>
            <a:ext cx="571500" cy="49244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B2F141-1AB9-4751-90A0-65BD481D8563}"/>
              </a:ext>
            </a:extLst>
          </p:cNvPr>
          <p:cNvSpPr/>
          <p:nvPr userDrawn="1"/>
        </p:nvSpPr>
        <p:spPr>
          <a:xfrm>
            <a:off x="11824884" y="6511448"/>
            <a:ext cx="367116" cy="2735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94255E-A54B-4118-B827-E0382D3A0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7650" y="589475"/>
            <a:ext cx="419100" cy="365125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0FD50806-BABF-4915-9689-3B9956D1C75C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33619BB-9A09-40D9-A9F1-A026ABABCFBF}"/>
              </a:ext>
            </a:extLst>
          </p:cNvPr>
          <p:cNvGrpSpPr/>
          <p:nvPr userDrawn="1"/>
        </p:nvGrpSpPr>
        <p:grpSpPr>
          <a:xfrm>
            <a:off x="334126" y="6577411"/>
            <a:ext cx="1084573" cy="141598"/>
            <a:chOff x="334126" y="6490192"/>
            <a:chExt cx="1084573" cy="141598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606B9428-3B49-42EA-ACD3-FF049EF21512}"/>
                </a:ext>
              </a:extLst>
            </p:cNvPr>
            <p:cNvSpPr/>
            <p:nvPr/>
          </p:nvSpPr>
          <p:spPr>
            <a:xfrm rot="18900000" flipH="1">
              <a:off x="334126" y="6490192"/>
              <a:ext cx="141598" cy="141598"/>
            </a:xfrm>
            <a:prstGeom prst="roundRect">
              <a:avLst>
                <a:gd name="adj" fmla="val 11080"/>
              </a:avLst>
            </a:prstGeom>
            <a:solidFill>
              <a:srgbClr val="CE2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A069E56F-ACCE-4A35-B24D-58EA37E4CEA1}"/>
                </a:ext>
              </a:extLst>
            </p:cNvPr>
            <p:cNvSpPr/>
            <p:nvPr/>
          </p:nvSpPr>
          <p:spPr>
            <a:xfrm rot="18900000" flipH="1">
              <a:off x="648451" y="6490192"/>
              <a:ext cx="141598" cy="141598"/>
            </a:xfrm>
            <a:prstGeom prst="roundRect">
              <a:avLst>
                <a:gd name="adj" fmla="val 1108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5465AED1-A4C5-416C-90F3-39CC10CEEAF1}"/>
                </a:ext>
              </a:extLst>
            </p:cNvPr>
            <p:cNvSpPr/>
            <p:nvPr/>
          </p:nvSpPr>
          <p:spPr>
            <a:xfrm rot="18900000" flipH="1">
              <a:off x="962776" y="6490192"/>
              <a:ext cx="141598" cy="141598"/>
            </a:xfrm>
            <a:prstGeom prst="roundRect">
              <a:avLst>
                <a:gd name="adj" fmla="val 1108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411431DD-99C5-48BB-92EB-730E9F76D556}"/>
                </a:ext>
              </a:extLst>
            </p:cNvPr>
            <p:cNvSpPr/>
            <p:nvPr/>
          </p:nvSpPr>
          <p:spPr>
            <a:xfrm rot="18900000" flipH="1">
              <a:off x="1277101" y="6490192"/>
              <a:ext cx="141598" cy="141598"/>
            </a:xfrm>
            <a:prstGeom prst="roundRect">
              <a:avLst>
                <a:gd name="adj" fmla="val 1108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63828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7129C65-954E-43EB-9F6A-C97D1F580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63187" y="6509710"/>
            <a:ext cx="1561696" cy="276999"/>
          </a:xfrm>
        </p:spPr>
        <p:txBody>
          <a:bodyPr>
            <a:sp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Your Logo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C9F7F1-EEC7-46BD-A1BF-A84E2080AB06}"/>
              </a:ext>
            </a:extLst>
          </p:cNvPr>
          <p:cNvSpPr/>
          <p:nvPr userDrawn="1"/>
        </p:nvSpPr>
        <p:spPr>
          <a:xfrm>
            <a:off x="0" y="6511448"/>
            <a:ext cx="10263189" cy="2735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697E84-B24C-45E1-B5E2-2055DC460E2B}"/>
              </a:ext>
            </a:extLst>
          </p:cNvPr>
          <p:cNvSpPr/>
          <p:nvPr userDrawn="1"/>
        </p:nvSpPr>
        <p:spPr>
          <a:xfrm>
            <a:off x="11620500" y="525817"/>
            <a:ext cx="571500" cy="49244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86CD30-C1F7-4F1C-A2BE-296375984BEE}"/>
              </a:ext>
            </a:extLst>
          </p:cNvPr>
          <p:cNvSpPr/>
          <p:nvPr userDrawn="1"/>
        </p:nvSpPr>
        <p:spPr>
          <a:xfrm>
            <a:off x="11824884" y="6511448"/>
            <a:ext cx="367116" cy="2735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CBA262D7-A96F-4408-8F02-4886014BC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7650" y="589475"/>
            <a:ext cx="419100" cy="365125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0FD50806-BABF-4915-9689-3B9956D1C75C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5309FA6-F672-455E-955D-B63C2E15B767}"/>
              </a:ext>
            </a:extLst>
          </p:cNvPr>
          <p:cNvGrpSpPr/>
          <p:nvPr userDrawn="1"/>
        </p:nvGrpSpPr>
        <p:grpSpPr>
          <a:xfrm>
            <a:off x="334126" y="6577411"/>
            <a:ext cx="1084573" cy="141598"/>
            <a:chOff x="334126" y="6490192"/>
            <a:chExt cx="1084573" cy="141598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14FEBCF0-94B1-404B-8C9F-2DCA574C8B2D}"/>
                </a:ext>
              </a:extLst>
            </p:cNvPr>
            <p:cNvSpPr/>
            <p:nvPr/>
          </p:nvSpPr>
          <p:spPr>
            <a:xfrm rot="18900000" flipH="1">
              <a:off x="334126" y="6490192"/>
              <a:ext cx="141598" cy="141598"/>
            </a:xfrm>
            <a:prstGeom prst="roundRect">
              <a:avLst>
                <a:gd name="adj" fmla="val 11080"/>
              </a:avLst>
            </a:prstGeom>
            <a:solidFill>
              <a:srgbClr val="CE2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A76D0EC6-9588-45EE-90D4-6E4C69D39683}"/>
                </a:ext>
              </a:extLst>
            </p:cNvPr>
            <p:cNvSpPr/>
            <p:nvPr/>
          </p:nvSpPr>
          <p:spPr>
            <a:xfrm rot="18900000" flipH="1">
              <a:off x="648451" y="6490192"/>
              <a:ext cx="141598" cy="141598"/>
            </a:xfrm>
            <a:prstGeom prst="roundRect">
              <a:avLst>
                <a:gd name="adj" fmla="val 1108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987DA7BA-10C8-4993-9A03-3A5333A3916C}"/>
                </a:ext>
              </a:extLst>
            </p:cNvPr>
            <p:cNvSpPr/>
            <p:nvPr/>
          </p:nvSpPr>
          <p:spPr>
            <a:xfrm rot="18900000" flipH="1">
              <a:off x="962776" y="6490192"/>
              <a:ext cx="141598" cy="141598"/>
            </a:xfrm>
            <a:prstGeom prst="roundRect">
              <a:avLst>
                <a:gd name="adj" fmla="val 1108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9BB0092-77B4-406B-A737-5C223E99A5A5}"/>
                </a:ext>
              </a:extLst>
            </p:cNvPr>
            <p:cNvSpPr/>
            <p:nvPr/>
          </p:nvSpPr>
          <p:spPr>
            <a:xfrm rot="18900000" flipH="1">
              <a:off x="1277101" y="6490192"/>
              <a:ext cx="141598" cy="141598"/>
            </a:xfrm>
            <a:prstGeom prst="roundRect">
              <a:avLst>
                <a:gd name="adj" fmla="val 1108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13813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784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759117-0F16-48ED-9718-C5D09846F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745ED-7A57-4683-810C-5E5003926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65B1BF-AD50-4239-805D-33B3AEE528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June 25, 2025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79871-3CD6-4A1B-A275-2552C7EBCF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Logo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081636-41B2-41A0-9EEE-E0104F8887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50806-BABF-4915-9689-3B9956D1C7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634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DA2F2-07A2-DEC0-3D50-D7645CE4A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 104" descr="This is an icon of a cellphone. ">
            <a:extLst>
              <a:ext uri="{FF2B5EF4-FFF2-40B4-BE49-F238E27FC236}">
                <a16:creationId xmlns:a16="http://schemas.microsoft.com/office/drawing/2014/main" id="{AF14FCEE-2197-9EFC-3B86-474F2CB24427}"/>
              </a:ext>
            </a:extLst>
          </p:cNvPr>
          <p:cNvGrpSpPr/>
          <p:nvPr/>
        </p:nvGrpSpPr>
        <p:grpSpPr>
          <a:xfrm>
            <a:off x="7323719" y="3367615"/>
            <a:ext cx="148718" cy="193653"/>
            <a:chOff x="7373011" y="2614988"/>
            <a:chExt cx="220663" cy="287338"/>
          </a:xfrm>
          <a:solidFill>
            <a:schemeClr val="bg1"/>
          </a:solidFill>
        </p:grpSpPr>
        <p:sp>
          <p:nvSpPr>
            <p:cNvPr id="78" name="Freeform 1497">
              <a:extLst>
                <a:ext uri="{FF2B5EF4-FFF2-40B4-BE49-F238E27FC236}">
                  <a16:creationId xmlns:a16="http://schemas.microsoft.com/office/drawing/2014/main" id="{CCEEC6C9-D704-2E1C-0B69-D23AAC6F86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73011" y="2614988"/>
              <a:ext cx="220663" cy="287338"/>
            </a:xfrm>
            <a:custGeom>
              <a:avLst/>
              <a:gdLst>
                <a:gd name="T0" fmla="*/ 91 w 695"/>
                <a:gd name="T1" fmla="*/ 120 h 906"/>
                <a:gd name="T2" fmla="*/ 347 w 695"/>
                <a:gd name="T3" fmla="*/ 845 h 906"/>
                <a:gd name="T4" fmla="*/ 322 w 695"/>
                <a:gd name="T5" fmla="*/ 837 h 906"/>
                <a:gd name="T6" fmla="*/ 305 w 695"/>
                <a:gd name="T7" fmla="*/ 817 h 906"/>
                <a:gd name="T8" fmla="*/ 303 w 695"/>
                <a:gd name="T9" fmla="*/ 791 h 906"/>
                <a:gd name="T10" fmla="*/ 315 w 695"/>
                <a:gd name="T11" fmla="*/ 767 h 906"/>
                <a:gd name="T12" fmla="*/ 339 w 695"/>
                <a:gd name="T13" fmla="*/ 755 h 906"/>
                <a:gd name="T14" fmla="*/ 365 w 695"/>
                <a:gd name="T15" fmla="*/ 759 h 906"/>
                <a:gd name="T16" fmla="*/ 385 w 695"/>
                <a:gd name="T17" fmla="*/ 774 h 906"/>
                <a:gd name="T18" fmla="*/ 393 w 695"/>
                <a:gd name="T19" fmla="*/ 799 h 906"/>
                <a:gd name="T20" fmla="*/ 385 w 695"/>
                <a:gd name="T21" fmla="*/ 825 h 906"/>
                <a:gd name="T22" fmla="*/ 365 w 695"/>
                <a:gd name="T23" fmla="*/ 842 h 906"/>
                <a:gd name="T24" fmla="*/ 347 w 695"/>
                <a:gd name="T25" fmla="*/ 53 h 906"/>
                <a:gd name="T26" fmla="*/ 360 w 695"/>
                <a:gd name="T27" fmla="*/ 57 h 906"/>
                <a:gd name="T28" fmla="*/ 368 w 695"/>
                <a:gd name="T29" fmla="*/ 67 h 906"/>
                <a:gd name="T30" fmla="*/ 370 w 695"/>
                <a:gd name="T31" fmla="*/ 80 h 906"/>
                <a:gd name="T32" fmla="*/ 363 w 695"/>
                <a:gd name="T33" fmla="*/ 91 h 906"/>
                <a:gd name="T34" fmla="*/ 352 w 695"/>
                <a:gd name="T35" fmla="*/ 98 h 906"/>
                <a:gd name="T36" fmla="*/ 339 w 695"/>
                <a:gd name="T37" fmla="*/ 96 h 906"/>
                <a:gd name="T38" fmla="*/ 329 w 695"/>
                <a:gd name="T39" fmla="*/ 88 h 906"/>
                <a:gd name="T40" fmla="*/ 325 w 695"/>
                <a:gd name="T41" fmla="*/ 76 h 906"/>
                <a:gd name="T42" fmla="*/ 329 w 695"/>
                <a:gd name="T43" fmla="*/ 63 h 906"/>
                <a:gd name="T44" fmla="*/ 339 w 695"/>
                <a:gd name="T45" fmla="*/ 55 h 906"/>
                <a:gd name="T46" fmla="*/ 347 w 695"/>
                <a:gd name="T47" fmla="*/ 53 h 906"/>
                <a:gd name="T48" fmla="*/ 82 w 695"/>
                <a:gd name="T49" fmla="*/ 1 h 906"/>
                <a:gd name="T50" fmla="*/ 55 w 695"/>
                <a:gd name="T51" fmla="*/ 7 h 906"/>
                <a:gd name="T52" fmla="*/ 33 w 695"/>
                <a:gd name="T53" fmla="*/ 21 h 906"/>
                <a:gd name="T54" fmla="*/ 16 w 695"/>
                <a:gd name="T55" fmla="*/ 39 h 906"/>
                <a:gd name="T56" fmla="*/ 5 w 695"/>
                <a:gd name="T57" fmla="*/ 64 h 906"/>
                <a:gd name="T58" fmla="*/ 0 w 695"/>
                <a:gd name="T59" fmla="*/ 90 h 906"/>
                <a:gd name="T60" fmla="*/ 2 w 695"/>
                <a:gd name="T61" fmla="*/ 833 h 906"/>
                <a:gd name="T62" fmla="*/ 11 w 695"/>
                <a:gd name="T63" fmla="*/ 858 h 906"/>
                <a:gd name="T64" fmla="*/ 27 w 695"/>
                <a:gd name="T65" fmla="*/ 879 h 906"/>
                <a:gd name="T66" fmla="*/ 48 w 695"/>
                <a:gd name="T67" fmla="*/ 895 h 906"/>
                <a:gd name="T68" fmla="*/ 73 w 695"/>
                <a:gd name="T69" fmla="*/ 903 h 906"/>
                <a:gd name="T70" fmla="*/ 604 w 695"/>
                <a:gd name="T71" fmla="*/ 906 h 906"/>
                <a:gd name="T72" fmla="*/ 631 w 695"/>
                <a:gd name="T73" fmla="*/ 901 h 906"/>
                <a:gd name="T74" fmla="*/ 655 w 695"/>
                <a:gd name="T75" fmla="*/ 890 h 906"/>
                <a:gd name="T76" fmla="*/ 674 w 695"/>
                <a:gd name="T77" fmla="*/ 872 h 906"/>
                <a:gd name="T78" fmla="*/ 687 w 695"/>
                <a:gd name="T79" fmla="*/ 850 h 906"/>
                <a:gd name="T80" fmla="*/ 694 w 695"/>
                <a:gd name="T81" fmla="*/ 824 h 906"/>
                <a:gd name="T82" fmla="*/ 694 w 695"/>
                <a:gd name="T83" fmla="*/ 82 h 906"/>
                <a:gd name="T84" fmla="*/ 687 w 695"/>
                <a:gd name="T85" fmla="*/ 55 h 906"/>
                <a:gd name="T86" fmla="*/ 674 w 695"/>
                <a:gd name="T87" fmla="*/ 33 h 906"/>
                <a:gd name="T88" fmla="*/ 655 w 695"/>
                <a:gd name="T89" fmla="*/ 15 h 906"/>
                <a:gd name="T90" fmla="*/ 631 w 695"/>
                <a:gd name="T91" fmla="*/ 4 h 906"/>
                <a:gd name="T92" fmla="*/ 604 w 695"/>
                <a:gd name="T93" fmla="*/ 0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95" h="906">
                  <a:moveTo>
                    <a:pt x="604" y="724"/>
                  </a:moveTo>
                  <a:lnTo>
                    <a:pt x="91" y="724"/>
                  </a:lnTo>
                  <a:lnTo>
                    <a:pt x="91" y="120"/>
                  </a:lnTo>
                  <a:lnTo>
                    <a:pt x="604" y="120"/>
                  </a:lnTo>
                  <a:lnTo>
                    <a:pt x="604" y="724"/>
                  </a:lnTo>
                  <a:close/>
                  <a:moveTo>
                    <a:pt x="347" y="845"/>
                  </a:moveTo>
                  <a:lnTo>
                    <a:pt x="339" y="844"/>
                  </a:lnTo>
                  <a:lnTo>
                    <a:pt x="330" y="842"/>
                  </a:lnTo>
                  <a:lnTo>
                    <a:pt x="322" y="837"/>
                  </a:lnTo>
                  <a:lnTo>
                    <a:pt x="315" y="832"/>
                  </a:lnTo>
                  <a:lnTo>
                    <a:pt x="310" y="825"/>
                  </a:lnTo>
                  <a:lnTo>
                    <a:pt x="305" y="817"/>
                  </a:lnTo>
                  <a:lnTo>
                    <a:pt x="303" y="809"/>
                  </a:lnTo>
                  <a:lnTo>
                    <a:pt x="302" y="799"/>
                  </a:lnTo>
                  <a:lnTo>
                    <a:pt x="303" y="791"/>
                  </a:lnTo>
                  <a:lnTo>
                    <a:pt x="305" y="782"/>
                  </a:lnTo>
                  <a:lnTo>
                    <a:pt x="310" y="774"/>
                  </a:lnTo>
                  <a:lnTo>
                    <a:pt x="315" y="767"/>
                  </a:lnTo>
                  <a:lnTo>
                    <a:pt x="322" y="762"/>
                  </a:lnTo>
                  <a:lnTo>
                    <a:pt x="330" y="759"/>
                  </a:lnTo>
                  <a:lnTo>
                    <a:pt x="339" y="755"/>
                  </a:lnTo>
                  <a:lnTo>
                    <a:pt x="347" y="754"/>
                  </a:lnTo>
                  <a:lnTo>
                    <a:pt x="356" y="755"/>
                  </a:lnTo>
                  <a:lnTo>
                    <a:pt x="365" y="759"/>
                  </a:lnTo>
                  <a:lnTo>
                    <a:pt x="373" y="762"/>
                  </a:lnTo>
                  <a:lnTo>
                    <a:pt x="380" y="767"/>
                  </a:lnTo>
                  <a:lnTo>
                    <a:pt x="385" y="774"/>
                  </a:lnTo>
                  <a:lnTo>
                    <a:pt x="389" y="782"/>
                  </a:lnTo>
                  <a:lnTo>
                    <a:pt x="392" y="791"/>
                  </a:lnTo>
                  <a:lnTo>
                    <a:pt x="393" y="799"/>
                  </a:lnTo>
                  <a:lnTo>
                    <a:pt x="392" y="809"/>
                  </a:lnTo>
                  <a:lnTo>
                    <a:pt x="389" y="817"/>
                  </a:lnTo>
                  <a:lnTo>
                    <a:pt x="385" y="825"/>
                  </a:lnTo>
                  <a:lnTo>
                    <a:pt x="380" y="832"/>
                  </a:lnTo>
                  <a:lnTo>
                    <a:pt x="373" y="837"/>
                  </a:lnTo>
                  <a:lnTo>
                    <a:pt x="365" y="842"/>
                  </a:lnTo>
                  <a:lnTo>
                    <a:pt x="356" y="844"/>
                  </a:lnTo>
                  <a:lnTo>
                    <a:pt x="347" y="845"/>
                  </a:lnTo>
                  <a:close/>
                  <a:moveTo>
                    <a:pt x="347" y="53"/>
                  </a:moveTo>
                  <a:lnTo>
                    <a:pt x="352" y="53"/>
                  </a:lnTo>
                  <a:lnTo>
                    <a:pt x="356" y="55"/>
                  </a:lnTo>
                  <a:lnTo>
                    <a:pt x="360" y="57"/>
                  </a:lnTo>
                  <a:lnTo>
                    <a:pt x="363" y="59"/>
                  </a:lnTo>
                  <a:lnTo>
                    <a:pt x="366" y="63"/>
                  </a:lnTo>
                  <a:lnTo>
                    <a:pt x="368" y="67"/>
                  </a:lnTo>
                  <a:lnTo>
                    <a:pt x="370" y="70"/>
                  </a:lnTo>
                  <a:lnTo>
                    <a:pt x="370" y="76"/>
                  </a:lnTo>
                  <a:lnTo>
                    <a:pt x="370" y="80"/>
                  </a:lnTo>
                  <a:lnTo>
                    <a:pt x="368" y="85"/>
                  </a:lnTo>
                  <a:lnTo>
                    <a:pt x="366" y="88"/>
                  </a:lnTo>
                  <a:lnTo>
                    <a:pt x="363" y="91"/>
                  </a:lnTo>
                  <a:lnTo>
                    <a:pt x="360" y="95"/>
                  </a:lnTo>
                  <a:lnTo>
                    <a:pt x="356" y="96"/>
                  </a:lnTo>
                  <a:lnTo>
                    <a:pt x="352" y="98"/>
                  </a:lnTo>
                  <a:lnTo>
                    <a:pt x="347" y="98"/>
                  </a:lnTo>
                  <a:lnTo>
                    <a:pt x="343" y="98"/>
                  </a:lnTo>
                  <a:lnTo>
                    <a:pt x="339" y="96"/>
                  </a:lnTo>
                  <a:lnTo>
                    <a:pt x="335" y="95"/>
                  </a:lnTo>
                  <a:lnTo>
                    <a:pt x="331" y="91"/>
                  </a:lnTo>
                  <a:lnTo>
                    <a:pt x="329" y="88"/>
                  </a:lnTo>
                  <a:lnTo>
                    <a:pt x="326" y="85"/>
                  </a:lnTo>
                  <a:lnTo>
                    <a:pt x="325" y="80"/>
                  </a:lnTo>
                  <a:lnTo>
                    <a:pt x="325" y="76"/>
                  </a:lnTo>
                  <a:lnTo>
                    <a:pt x="325" y="70"/>
                  </a:lnTo>
                  <a:lnTo>
                    <a:pt x="326" y="67"/>
                  </a:lnTo>
                  <a:lnTo>
                    <a:pt x="329" y="63"/>
                  </a:lnTo>
                  <a:lnTo>
                    <a:pt x="331" y="59"/>
                  </a:lnTo>
                  <a:lnTo>
                    <a:pt x="335" y="57"/>
                  </a:lnTo>
                  <a:lnTo>
                    <a:pt x="339" y="55"/>
                  </a:lnTo>
                  <a:lnTo>
                    <a:pt x="343" y="54"/>
                  </a:lnTo>
                  <a:lnTo>
                    <a:pt x="347" y="53"/>
                  </a:lnTo>
                  <a:lnTo>
                    <a:pt x="347" y="53"/>
                  </a:lnTo>
                  <a:close/>
                  <a:moveTo>
                    <a:pt x="604" y="0"/>
                  </a:moveTo>
                  <a:lnTo>
                    <a:pt x="91" y="0"/>
                  </a:lnTo>
                  <a:lnTo>
                    <a:pt x="82" y="1"/>
                  </a:lnTo>
                  <a:lnTo>
                    <a:pt x="73" y="2"/>
                  </a:lnTo>
                  <a:lnTo>
                    <a:pt x="64" y="4"/>
                  </a:lnTo>
                  <a:lnTo>
                    <a:pt x="55" y="7"/>
                  </a:lnTo>
                  <a:lnTo>
                    <a:pt x="48" y="11"/>
                  </a:lnTo>
                  <a:lnTo>
                    <a:pt x="40" y="15"/>
                  </a:lnTo>
                  <a:lnTo>
                    <a:pt x="33" y="21"/>
                  </a:lnTo>
                  <a:lnTo>
                    <a:pt x="27" y="26"/>
                  </a:lnTo>
                  <a:lnTo>
                    <a:pt x="21" y="33"/>
                  </a:lnTo>
                  <a:lnTo>
                    <a:pt x="16" y="39"/>
                  </a:lnTo>
                  <a:lnTo>
                    <a:pt x="11" y="47"/>
                  </a:lnTo>
                  <a:lnTo>
                    <a:pt x="8" y="55"/>
                  </a:lnTo>
                  <a:lnTo>
                    <a:pt x="5" y="64"/>
                  </a:lnTo>
                  <a:lnTo>
                    <a:pt x="2" y="73"/>
                  </a:lnTo>
                  <a:lnTo>
                    <a:pt x="1" y="82"/>
                  </a:lnTo>
                  <a:lnTo>
                    <a:pt x="0" y="90"/>
                  </a:lnTo>
                  <a:lnTo>
                    <a:pt x="0" y="815"/>
                  </a:lnTo>
                  <a:lnTo>
                    <a:pt x="1" y="824"/>
                  </a:lnTo>
                  <a:lnTo>
                    <a:pt x="2" y="833"/>
                  </a:lnTo>
                  <a:lnTo>
                    <a:pt x="5" y="842"/>
                  </a:lnTo>
                  <a:lnTo>
                    <a:pt x="8" y="850"/>
                  </a:lnTo>
                  <a:lnTo>
                    <a:pt x="11" y="858"/>
                  </a:lnTo>
                  <a:lnTo>
                    <a:pt x="16" y="866"/>
                  </a:lnTo>
                  <a:lnTo>
                    <a:pt x="21" y="872"/>
                  </a:lnTo>
                  <a:lnTo>
                    <a:pt x="27" y="879"/>
                  </a:lnTo>
                  <a:lnTo>
                    <a:pt x="33" y="885"/>
                  </a:lnTo>
                  <a:lnTo>
                    <a:pt x="40" y="890"/>
                  </a:lnTo>
                  <a:lnTo>
                    <a:pt x="48" y="895"/>
                  </a:lnTo>
                  <a:lnTo>
                    <a:pt x="55" y="898"/>
                  </a:lnTo>
                  <a:lnTo>
                    <a:pt x="64" y="901"/>
                  </a:lnTo>
                  <a:lnTo>
                    <a:pt x="73" y="903"/>
                  </a:lnTo>
                  <a:lnTo>
                    <a:pt x="82" y="905"/>
                  </a:lnTo>
                  <a:lnTo>
                    <a:pt x="91" y="906"/>
                  </a:lnTo>
                  <a:lnTo>
                    <a:pt x="604" y="906"/>
                  </a:lnTo>
                  <a:lnTo>
                    <a:pt x="613" y="905"/>
                  </a:lnTo>
                  <a:lnTo>
                    <a:pt x="622" y="903"/>
                  </a:lnTo>
                  <a:lnTo>
                    <a:pt x="631" y="901"/>
                  </a:lnTo>
                  <a:lnTo>
                    <a:pt x="639" y="898"/>
                  </a:lnTo>
                  <a:lnTo>
                    <a:pt x="647" y="895"/>
                  </a:lnTo>
                  <a:lnTo>
                    <a:pt x="655" y="890"/>
                  </a:lnTo>
                  <a:lnTo>
                    <a:pt x="662" y="885"/>
                  </a:lnTo>
                  <a:lnTo>
                    <a:pt x="668" y="879"/>
                  </a:lnTo>
                  <a:lnTo>
                    <a:pt x="674" y="872"/>
                  </a:lnTo>
                  <a:lnTo>
                    <a:pt x="679" y="866"/>
                  </a:lnTo>
                  <a:lnTo>
                    <a:pt x="684" y="858"/>
                  </a:lnTo>
                  <a:lnTo>
                    <a:pt x="687" y="850"/>
                  </a:lnTo>
                  <a:lnTo>
                    <a:pt x="690" y="842"/>
                  </a:lnTo>
                  <a:lnTo>
                    <a:pt x="693" y="833"/>
                  </a:lnTo>
                  <a:lnTo>
                    <a:pt x="694" y="824"/>
                  </a:lnTo>
                  <a:lnTo>
                    <a:pt x="695" y="815"/>
                  </a:lnTo>
                  <a:lnTo>
                    <a:pt x="695" y="90"/>
                  </a:lnTo>
                  <a:lnTo>
                    <a:pt x="694" y="82"/>
                  </a:lnTo>
                  <a:lnTo>
                    <a:pt x="693" y="73"/>
                  </a:lnTo>
                  <a:lnTo>
                    <a:pt x="690" y="64"/>
                  </a:lnTo>
                  <a:lnTo>
                    <a:pt x="687" y="55"/>
                  </a:lnTo>
                  <a:lnTo>
                    <a:pt x="684" y="47"/>
                  </a:lnTo>
                  <a:lnTo>
                    <a:pt x="679" y="39"/>
                  </a:lnTo>
                  <a:lnTo>
                    <a:pt x="674" y="33"/>
                  </a:lnTo>
                  <a:lnTo>
                    <a:pt x="668" y="26"/>
                  </a:lnTo>
                  <a:lnTo>
                    <a:pt x="662" y="21"/>
                  </a:lnTo>
                  <a:lnTo>
                    <a:pt x="655" y="15"/>
                  </a:lnTo>
                  <a:lnTo>
                    <a:pt x="647" y="11"/>
                  </a:lnTo>
                  <a:lnTo>
                    <a:pt x="639" y="7"/>
                  </a:lnTo>
                  <a:lnTo>
                    <a:pt x="631" y="4"/>
                  </a:lnTo>
                  <a:lnTo>
                    <a:pt x="622" y="2"/>
                  </a:lnTo>
                  <a:lnTo>
                    <a:pt x="613" y="1"/>
                  </a:lnTo>
                  <a:lnTo>
                    <a:pt x="604" y="0"/>
                  </a:lnTo>
                  <a:lnTo>
                    <a:pt x="604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79" name="Rectangle 1498">
              <a:extLst>
                <a:ext uri="{FF2B5EF4-FFF2-40B4-BE49-F238E27FC236}">
                  <a16:creationId xmlns:a16="http://schemas.microsoft.com/office/drawing/2014/main" id="{28E85038-3A0E-B805-7C6B-89E87FDD8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1749" y="26816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0" name="Rectangle 1499">
              <a:extLst>
                <a:ext uri="{FF2B5EF4-FFF2-40B4-BE49-F238E27FC236}">
                  <a16:creationId xmlns:a16="http://schemas.microsoft.com/office/drawing/2014/main" id="{5B03B86D-6086-52EF-F66E-820A344BC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9849" y="26816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1" name="Rectangle 1500">
              <a:extLst>
                <a:ext uri="{FF2B5EF4-FFF2-40B4-BE49-F238E27FC236}">
                  <a16:creationId xmlns:a16="http://schemas.microsoft.com/office/drawing/2014/main" id="{E081EBA2-34F0-0220-EE96-867BCDB96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7949" y="26816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2" name="Rectangle 1501">
              <a:extLst>
                <a:ext uri="{FF2B5EF4-FFF2-40B4-BE49-F238E27FC236}">
                  <a16:creationId xmlns:a16="http://schemas.microsoft.com/office/drawing/2014/main" id="{E8AFAB00-A266-D58B-889C-413A8A72D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1749" y="27197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3" name="Rectangle 1502">
              <a:extLst>
                <a:ext uri="{FF2B5EF4-FFF2-40B4-BE49-F238E27FC236}">
                  <a16:creationId xmlns:a16="http://schemas.microsoft.com/office/drawing/2014/main" id="{21A43B66-57AF-95D2-A653-749D92EDF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9849" y="27197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4" name="Rectangle 1503">
              <a:extLst>
                <a:ext uri="{FF2B5EF4-FFF2-40B4-BE49-F238E27FC236}">
                  <a16:creationId xmlns:a16="http://schemas.microsoft.com/office/drawing/2014/main" id="{3FBD853E-C4E8-21BD-7D06-AB46CB2B2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7949" y="27197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5" name="Rectangle 1504">
              <a:extLst>
                <a:ext uri="{FF2B5EF4-FFF2-40B4-BE49-F238E27FC236}">
                  <a16:creationId xmlns:a16="http://schemas.microsoft.com/office/drawing/2014/main" id="{2409F8BB-AB70-7270-7414-B790A8819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1749" y="27578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6" name="Rectangle 1505">
              <a:extLst>
                <a:ext uri="{FF2B5EF4-FFF2-40B4-BE49-F238E27FC236}">
                  <a16:creationId xmlns:a16="http://schemas.microsoft.com/office/drawing/2014/main" id="{571F3C00-989F-F6B7-4C5A-934247263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9849" y="27578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106" name="Group 105" descr="This is an icon of money.">
            <a:extLst>
              <a:ext uri="{FF2B5EF4-FFF2-40B4-BE49-F238E27FC236}">
                <a16:creationId xmlns:a16="http://schemas.microsoft.com/office/drawing/2014/main" id="{B37C688E-88D1-FDCA-AC53-76EAE0A761FC}"/>
              </a:ext>
            </a:extLst>
          </p:cNvPr>
          <p:cNvGrpSpPr/>
          <p:nvPr/>
        </p:nvGrpSpPr>
        <p:grpSpPr>
          <a:xfrm>
            <a:off x="7306040" y="4029772"/>
            <a:ext cx="165086" cy="166002"/>
            <a:chOff x="7340467" y="3286760"/>
            <a:chExt cx="285750" cy="287338"/>
          </a:xfrm>
          <a:solidFill>
            <a:schemeClr val="bg1"/>
          </a:solidFill>
        </p:grpSpPr>
        <p:sp>
          <p:nvSpPr>
            <p:cNvPr id="88" name="Freeform 497">
              <a:extLst>
                <a:ext uri="{FF2B5EF4-FFF2-40B4-BE49-F238E27FC236}">
                  <a16:creationId xmlns:a16="http://schemas.microsoft.com/office/drawing/2014/main" id="{5AD76E2E-C276-24E4-6CAD-9DA0472303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0467" y="3286760"/>
              <a:ext cx="285750" cy="182563"/>
            </a:xfrm>
            <a:custGeom>
              <a:avLst/>
              <a:gdLst>
                <a:gd name="T0" fmla="*/ 0 w 903"/>
                <a:gd name="T1" fmla="*/ 0 h 573"/>
                <a:gd name="T2" fmla="*/ 0 w 903"/>
                <a:gd name="T3" fmla="*/ 467 h 573"/>
                <a:gd name="T4" fmla="*/ 1 w 903"/>
                <a:gd name="T5" fmla="*/ 459 h 573"/>
                <a:gd name="T6" fmla="*/ 2 w 903"/>
                <a:gd name="T7" fmla="*/ 453 h 573"/>
                <a:gd name="T8" fmla="*/ 5 w 903"/>
                <a:gd name="T9" fmla="*/ 446 h 573"/>
                <a:gd name="T10" fmla="*/ 8 w 903"/>
                <a:gd name="T11" fmla="*/ 440 h 573"/>
                <a:gd name="T12" fmla="*/ 12 w 903"/>
                <a:gd name="T13" fmla="*/ 434 h 573"/>
                <a:gd name="T14" fmla="*/ 18 w 903"/>
                <a:gd name="T15" fmla="*/ 428 h 573"/>
                <a:gd name="T16" fmla="*/ 23 w 903"/>
                <a:gd name="T17" fmla="*/ 423 h 573"/>
                <a:gd name="T18" fmla="*/ 30 w 903"/>
                <a:gd name="T19" fmla="*/ 419 h 573"/>
                <a:gd name="T20" fmla="*/ 30 w 903"/>
                <a:gd name="T21" fmla="*/ 30 h 573"/>
                <a:gd name="T22" fmla="*/ 873 w 903"/>
                <a:gd name="T23" fmla="*/ 30 h 573"/>
                <a:gd name="T24" fmla="*/ 873 w 903"/>
                <a:gd name="T25" fmla="*/ 543 h 573"/>
                <a:gd name="T26" fmla="*/ 481 w 903"/>
                <a:gd name="T27" fmla="*/ 543 h 573"/>
                <a:gd name="T28" fmla="*/ 481 w 903"/>
                <a:gd name="T29" fmla="*/ 573 h 573"/>
                <a:gd name="T30" fmla="*/ 903 w 903"/>
                <a:gd name="T31" fmla="*/ 573 h 573"/>
                <a:gd name="T32" fmla="*/ 903 w 903"/>
                <a:gd name="T33" fmla="*/ 0 h 573"/>
                <a:gd name="T34" fmla="*/ 0 w 903"/>
                <a:gd name="T35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3" h="573">
                  <a:moveTo>
                    <a:pt x="0" y="0"/>
                  </a:moveTo>
                  <a:lnTo>
                    <a:pt x="0" y="467"/>
                  </a:lnTo>
                  <a:lnTo>
                    <a:pt x="1" y="459"/>
                  </a:lnTo>
                  <a:lnTo>
                    <a:pt x="2" y="453"/>
                  </a:lnTo>
                  <a:lnTo>
                    <a:pt x="5" y="446"/>
                  </a:lnTo>
                  <a:lnTo>
                    <a:pt x="8" y="440"/>
                  </a:lnTo>
                  <a:lnTo>
                    <a:pt x="12" y="434"/>
                  </a:lnTo>
                  <a:lnTo>
                    <a:pt x="18" y="428"/>
                  </a:lnTo>
                  <a:lnTo>
                    <a:pt x="23" y="423"/>
                  </a:lnTo>
                  <a:lnTo>
                    <a:pt x="30" y="419"/>
                  </a:lnTo>
                  <a:lnTo>
                    <a:pt x="30" y="30"/>
                  </a:lnTo>
                  <a:lnTo>
                    <a:pt x="873" y="30"/>
                  </a:lnTo>
                  <a:lnTo>
                    <a:pt x="873" y="543"/>
                  </a:lnTo>
                  <a:lnTo>
                    <a:pt x="481" y="543"/>
                  </a:lnTo>
                  <a:lnTo>
                    <a:pt x="481" y="573"/>
                  </a:lnTo>
                  <a:lnTo>
                    <a:pt x="903" y="573"/>
                  </a:lnTo>
                  <a:lnTo>
                    <a:pt x="9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9" name="Freeform 498">
              <a:extLst>
                <a:ext uri="{FF2B5EF4-FFF2-40B4-BE49-F238E27FC236}">
                  <a16:creationId xmlns:a16="http://schemas.microsoft.com/office/drawing/2014/main" id="{45064CBB-AF4D-B4BC-BCA1-097A2EA509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69042" y="3315335"/>
              <a:ext cx="228600" cy="125413"/>
            </a:xfrm>
            <a:custGeom>
              <a:avLst/>
              <a:gdLst>
                <a:gd name="T0" fmla="*/ 330 w 723"/>
                <a:gd name="T1" fmla="*/ 283 h 392"/>
                <a:gd name="T2" fmla="*/ 295 w 723"/>
                <a:gd name="T3" fmla="*/ 263 h 392"/>
                <a:gd name="T4" fmla="*/ 269 w 723"/>
                <a:gd name="T5" fmla="*/ 232 h 392"/>
                <a:gd name="T6" fmla="*/ 257 w 723"/>
                <a:gd name="T7" fmla="*/ 192 h 392"/>
                <a:gd name="T8" fmla="*/ 260 w 723"/>
                <a:gd name="T9" fmla="*/ 151 h 392"/>
                <a:gd name="T10" fmla="*/ 281 w 723"/>
                <a:gd name="T11" fmla="*/ 115 h 392"/>
                <a:gd name="T12" fmla="*/ 312 w 723"/>
                <a:gd name="T13" fmla="*/ 90 h 392"/>
                <a:gd name="T14" fmla="*/ 350 w 723"/>
                <a:gd name="T15" fmla="*/ 77 h 392"/>
                <a:gd name="T16" fmla="*/ 392 w 723"/>
                <a:gd name="T17" fmla="*/ 81 h 392"/>
                <a:gd name="T18" fmla="*/ 429 w 723"/>
                <a:gd name="T19" fmla="*/ 100 h 392"/>
                <a:gd name="T20" fmla="*/ 454 w 723"/>
                <a:gd name="T21" fmla="*/ 131 h 392"/>
                <a:gd name="T22" fmla="*/ 466 w 723"/>
                <a:gd name="T23" fmla="*/ 171 h 392"/>
                <a:gd name="T24" fmla="*/ 462 w 723"/>
                <a:gd name="T25" fmla="*/ 213 h 392"/>
                <a:gd name="T26" fmla="*/ 443 w 723"/>
                <a:gd name="T27" fmla="*/ 248 h 392"/>
                <a:gd name="T28" fmla="*/ 412 w 723"/>
                <a:gd name="T29" fmla="*/ 274 h 392"/>
                <a:gd name="T30" fmla="*/ 372 w 723"/>
                <a:gd name="T31" fmla="*/ 287 h 392"/>
                <a:gd name="T32" fmla="*/ 96 w 723"/>
                <a:gd name="T33" fmla="*/ 151 h 392"/>
                <a:gd name="T34" fmla="*/ 68 w 723"/>
                <a:gd name="T35" fmla="*/ 131 h 392"/>
                <a:gd name="T36" fmla="*/ 61 w 723"/>
                <a:gd name="T37" fmla="*/ 97 h 392"/>
                <a:gd name="T38" fmla="*/ 80 w 723"/>
                <a:gd name="T39" fmla="*/ 69 h 392"/>
                <a:gd name="T40" fmla="*/ 114 w 723"/>
                <a:gd name="T41" fmla="*/ 63 h 392"/>
                <a:gd name="T42" fmla="*/ 143 w 723"/>
                <a:gd name="T43" fmla="*/ 81 h 392"/>
                <a:gd name="T44" fmla="*/ 150 w 723"/>
                <a:gd name="T45" fmla="*/ 115 h 392"/>
                <a:gd name="T46" fmla="*/ 131 w 723"/>
                <a:gd name="T47" fmla="*/ 144 h 392"/>
                <a:gd name="T48" fmla="*/ 106 w 723"/>
                <a:gd name="T49" fmla="*/ 152 h 392"/>
                <a:gd name="T50" fmla="*/ 642 w 723"/>
                <a:gd name="T51" fmla="*/ 249 h 392"/>
                <a:gd name="T52" fmla="*/ 661 w 723"/>
                <a:gd name="T53" fmla="*/ 278 h 392"/>
                <a:gd name="T54" fmla="*/ 655 w 723"/>
                <a:gd name="T55" fmla="*/ 313 h 392"/>
                <a:gd name="T56" fmla="*/ 626 w 723"/>
                <a:gd name="T57" fmla="*/ 331 h 392"/>
                <a:gd name="T58" fmla="*/ 592 w 723"/>
                <a:gd name="T59" fmla="*/ 324 h 392"/>
                <a:gd name="T60" fmla="*/ 573 w 723"/>
                <a:gd name="T61" fmla="*/ 297 h 392"/>
                <a:gd name="T62" fmla="*/ 580 w 723"/>
                <a:gd name="T63" fmla="*/ 262 h 392"/>
                <a:gd name="T64" fmla="*/ 608 w 723"/>
                <a:gd name="T65" fmla="*/ 243 h 392"/>
                <a:gd name="T66" fmla="*/ 669 w 723"/>
                <a:gd name="T67" fmla="*/ 392 h 392"/>
                <a:gd name="T68" fmla="*/ 691 w 723"/>
                <a:gd name="T69" fmla="*/ 386 h 392"/>
                <a:gd name="T70" fmla="*/ 709 w 723"/>
                <a:gd name="T71" fmla="*/ 371 h 392"/>
                <a:gd name="T72" fmla="*/ 720 w 723"/>
                <a:gd name="T73" fmla="*/ 350 h 392"/>
                <a:gd name="T74" fmla="*/ 723 w 723"/>
                <a:gd name="T75" fmla="*/ 62 h 392"/>
                <a:gd name="T76" fmla="*/ 718 w 723"/>
                <a:gd name="T77" fmla="*/ 38 h 392"/>
                <a:gd name="T78" fmla="*/ 705 w 723"/>
                <a:gd name="T79" fmla="*/ 19 h 392"/>
                <a:gd name="T80" fmla="*/ 686 w 723"/>
                <a:gd name="T81" fmla="*/ 6 h 392"/>
                <a:gd name="T82" fmla="*/ 663 w 723"/>
                <a:gd name="T83" fmla="*/ 2 h 392"/>
                <a:gd name="T84" fmla="*/ 43 w 723"/>
                <a:gd name="T85" fmla="*/ 4 h 392"/>
                <a:gd name="T86" fmla="*/ 22 w 723"/>
                <a:gd name="T87" fmla="*/ 14 h 392"/>
                <a:gd name="T88" fmla="*/ 7 w 723"/>
                <a:gd name="T89" fmla="*/ 33 h 392"/>
                <a:gd name="T90" fmla="*/ 1 w 723"/>
                <a:gd name="T91" fmla="*/ 55 h 392"/>
                <a:gd name="T92" fmla="*/ 46 w 723"/>
                <a:gd name="T93" fmla="*/ 294 h 392"/>
                <a:gd name="T94" fmla="*/ 151 w 723"/>
                <a:gd name="T95" fmla="*/ 287 h 392"/>
                <a:gd name="T96" fmla="*/ 244 w 723"/>
                <a:gd name="T97" fmla="*/ 293 h 392"/>
                <a:gd name="T98" fmla="*/ 326 w 723"/>
                <a:gd name="T99" fmla="*/ 312 h 392"/>
                <a:gd name="T100" fmla="*/ 373 w 723"/>
                <a:gd name="T101" fmla="*/ 337 h 392"/>
                <a:gd name="T102" fmla="*/ 389 w 723"/>
                <a:gd name="T103" fmla="*/ 3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3" h="392">
                  <a:moveTo>
                    <a:pt x="361" y="287"/>
                  </a:moveTo>
                  <a:lnTo>
                    <a:pt x="350" y="287"/>
                  </a:lnTo>
                  <a:lnTo>
                    <a:pt x="341" y="285"/>
                  </a:lnTo>
                  <a:lnTo>
                    <a:pt x="330" y="283"/>
                  </a:lnTo>
                  <a:lnTo>
                    <a:pt x="320" y="278"/>
                  </a:lnTo>
                  <a:lnTo>
                    <a:pt x="312" y="274"/>
                  </a:lnTo>
                  <a:lnTo>
                    <a:pt x="302" y="269"/>
                  </a:lnTo>
                  <a:lnTo>
                    <a:pt x="295" y="263"/>
                  </a:lnTo>
                  <a:lnTo>
                    <a:pt x="287" y="256"/>
                  </a:lnTo>
                  <a:lnTo>
                    <a:pt x="281" y="248"/>
                  </a:lnTo>
                  <a:lnTo>
                    <a:pt x="274" y="241"/>
                  </a:lnTo>
                  <a:lnTo>
                    <a:pt x="269" y="232"/>
                  </a:lnTo>
                  <a:lnTo>
                    <a:pt x="265" y="223"/>
                  </a:lnTo>
                  <a:lnTo>
                    <a:pt x="260" y="213"/>
                  </a:lnTo>
                  <a:lnTo>
                    <a:pt x="258" y="203"/>
                  </a:lnTo>
                  <a:lnTo>
                    <a:pt x="257" y="192"/>
                  </a:lnTo>
                  <a:lnTo>
                    <a:pt x="256" y="182"/>
                  </a:lnTo>
                  <a:lnTo>
                    <a:pt x="257" y="171"/>
                  </a:lnTo>
                  <a:lnTo>
                    <a:pt x="258" y="160"/>
                  </a:lnTo>
                  <a:lnTo>
                    <a:pt x="260" y="151"/>
                  </a:lnTo>
                  <a:lnTo>
                    <a:pt x="265" y="141"/>
                  </a:lnTo>
                  <a:lnTo>
                    <a:pt x="269" y="131"/>
                  </a:lnTo>
                  <a:lnTo>
                    <a:pt x="274" y="123"/>
                  </a:lnTo>
                  <a:lnTo>
                    <a:pt x="281" y="115"/>
                  </a:lnTo>
                  <a:lnTo>
                    <a:pt x="287" y="108"/>
                  </a:lnTo>
                  <a:lnTo>
                    <a:pt x="295" y="100"/>
                  </a:lnTo>
                  <a:lnTo>
                    <a:pt x="302" y="95"/>
                  </a:lnTo>
                  <a:lnTo>
                    <a:pt x="312" y="90"/>
                  </a:lnTo>
                  <a:lnTo>
                    <a:pt x="320" y="84"/>
                  </a:lnTo>
                  <a:lnTo>
                    <a:pt x="330" y="81"/>
                  </a:lnTo>
                  <a:lnTo>
                    <a:pt x="341" y="79"/>
                  </a:lnTo>
                  <a:lnTo>
                    <a:pt x="350" y="77"/>
                  </a:lnTo>
                  <a:lnTo>
                    <a:pt x="361" y="77"/>
                  </a:lnTo>
                  <a:lnTo>
                    <a:pt x="372" y="77"/>
                  </a:lnTo>
                  <a:lnTo>
                    <a:pt x="383" y="79"/>
                  </a:lnTo>
                  <a:lnTo>
                    <a:pt x="392" y="81"/>
                  </a:lnTo>
                  <a:lnTo>
                    <a:pt x="403" y="84"/>
                  </a:lnTo>
                  <a:lnTo>
                    <a:pt x="412" y="90"/>
                  </a:lnTo>
                  <a:lnTo>
                    <a:pt x="420" y="95"/>
                  </a:lnTo>
                  <a:lnTo>
                    <a:pt x="429" y="100"/>
                  </a:lnTo>
                  <a:lnTo>
                    <a:pt x="436" y="108"/>
                  </a:lnTo>
                  <a:lnTo>
                    <a:pt x="443" y="115"/>
                  </a:lnTo>
                  <a:lnTo>
                    <a:pt x="449" y="123"/>
                  </a:lnTo>
                  <a:lnTo>
                    <a:pt x="454" y="131"/>
                  </a:lnTo>
                  <a:lnTo>
                    <a:pt x="459" y="141"/>
                  </a:lnTo>
                  <a:lnTo>
                    <a:pt x="462" y="151"/>
                  </a:lnTo>
                  <a:lnTo>
                    <a:pt x="465" y="160"/>
                  </a:lnTo>
                  <a:lnTo>
                    <a:pt x="466" y="171"/>
                  </a:lnTo>
                  <a:lnTo>
                    <a:pt x="467" y="182"/>
                  </a:lnTo>
                  <a:lnTo>
                    <a:pt x="466" y="192"/>
                  </a:lnTo>
                  <a:lnTo>
                    <a:pt x="465" y="203"/>
                  </a:lnTo>
                  <a:lnTo>
                    <a:pt x="462" y="213"/>
                  </a:lnTo>
                  <a:lnTo>
                    <a:pt x="459" y="223"/>
                  </a:lnTo>
                  <a:lnTo>
                    <a:pt x="454" y="232"/>
                  </a:lnTo>
                  <a:lnTo>
                    <a:pt x="449" y="241"/>
                  </a:lnTo>
                  <a:lnTo>
                    <a:pt x="443" y="248"/>
                  </a:lnTo>
                  <a:lnTo>
                    <a:pt x="436" y="256"/>
                  </a:lnTo>
                  <a:lnTo>
                    <a:pt x="429" y="263"/>
                  </a:lnTo>
                  <a:lnTo>
                    <a:pt x="420" y="269"/>
                  </a:lnTo>
                  <a:lnTo>
                    <a:pt x="412" y="274"/>
                  </a:lnTo>
                  <a:lnTo>
                    <a:pt x="403" y="278"/>
                  </a:lnTo>
                  <a:lnTo>
                    <a:pt x="392" y="283"/>
                  </a:lnTo>
                  <a:lnTo>
                    <a:pt x="383" y="285"/>
                  </a:lnTo>
                  <a:lnTo>
                    <a:pt x="372" y="287"/>
                  </a:lnTo>
                  <a:lnTo>
                    <a:pt x="361" y="287"/>
                  </a:lnTo>
                  <a:lnTo>
                    <a:pt x="361" y="287"/>
                  </a:lnTo>
                  <a:close/>
                  <a:moveTo>
                    <a:pt x="106" y="152"/>
                  </a:moveTo>
                  <a:lnTo>
                    <a:pt x="96" y="151"/>
                  </a:lnTo>
                  <a:lnTo>
                    <a:pt x="88" y="149"/>
                  </a:lnTo>
                  <a:lnTo>
                    <a:pt x="80" y="144"/>
                  </a:lnTo>
                  <a:lnTo>
                    <a:pt x="74" y="139"/>
                  </a:lnTo>
                  <a:lnTo>
                    <a:pt x="68" y="131"/>
                  </a:lnTo>
                  <a:lnTo>
                    <a:pt x="64" y="124"/>
                  </a:lnTo>
                  <a:lnTo>
                    <a:pt x="61" y="115"/>
                  </a:lnTo>
                  <a:lnTo>
                    <a:pt x="61" y="107"/>
                  </a:lnTo>
                  <a:lnTo>
                    <a:pt x="61" y="97"/>
                  </a:lnTo>
                  <a:lnTo>
                    <a:pt x="64" y="88"/>
                  </a:lnTo>
                  <a:lnTo>
                    <a:pt x="68" y="81"/>
                  </a:lnTo>
                  <a:lnTo>
                    <a:pt x="74" y="74"/>
                  </a:lnTo>
                  <a:lnTo>
                    <a:pt x="80" y="69"/>
                  </a:lnTo>
                  <a:lnTo>
                    <a:pt x="88" y="65"/>
                  </a:lnTo>
                  <a:lnTo>
                    <a:pt x="96" y="63"/>
                  </a:lnTo>
                  <a:lnTo>
                    <a:pt x="106" y="62"/>
                  </a:lnTo>
                  <a:lnTo>
                    <a:pt x="114" y="63"/>
                  </a:lnTo>
                  <a:lnTo>
                    <a:pt x="123" y="65"/>
                  </a:lnTo>
                  <a:lnTo>
                    <a:pt x="131" y="69"/>
                  </a:lnTo>
                  <a:lnTo>
                    <a:pt x="137" y="74"/>
                  </a:lnTo>
                  <a:lnTo>
                    <a:pt x="143" y="81"/>
                  </a:lnTo>
                  <a:lnTo>
                    <a:pt x="147" y="88"/>
                  </a:lnTo>
                  <a:lnTo>
                    <a:pt x="150" y="97"/>
                  </a:lnTo>
                  <a:lnTo>
                    <a:pt x="151" y="107"/>
                  </a:lnTo>
                  <a:lnTo>
                    <a:pt x="150" y="115"/>
                  </a:lnTo>
                  <a:lnTo>
                    <a:pt x="148" y="124"/>
                  </a:lnTo>
                  <a:lnTo>
                    <a:pt x="143" y="131"/>
                  </a:lnTo>
                  <a:lnTo>
                    <a:pt x="137" y="139"/>
                  </a:lnTo>
                  <a:lnTo>
                    <a:pt x="131" y="144"/>
                  </a:lnTo>
                  <a:lnTo>
                    <a:pt x="123" y="149"/>
                  </a:lnTo>
                  <a:lnTo>
                    <a:pt x="114" y="151"/>
                  </a:lnTo>
                  <a:lnTo>
                    <a:pt x="106" y="152"/>
                  </a:lnTo>
                  <a:lnTo>
                    <a:pt x="106" y="152"/>
                  </a:lnTo>
                  <a:close/>
                  <a:moveTo>
                    <a:pt x="617" y="242"/>
                  </a:moveTo>
                  <a:lnTo>
                    <a:pt x="626" y="243"/>
                  </a:lnTo>
                  <a:lnTo>
                    <a:pt x="635" y="245"/>
                  </a:lnTo>
                  <a:lnTo>
                    <a:pt x="642" y="249"/>
                  </a:lnTo>
                  <a:lnTo>
                    <a:pt x="650" y="255"/>
                  </a:lnTo>
                  <a:lnTo>
                    <a:pt x="655" y="262"/>
                  </a:lnTo>
                  <a:lnTo>
                    <a:pt x="659" y="270"/>
                  </a:lnTo>
                  <a:lnTo>
                    <a:pt x="661" y="278"/>
                  </a:lnTo>
                  <a:lnTo>
                    <a:pt x="663" y="287"/>
                  </a:lnTo>
                  <a:lnTo>
                    <a:pt x="661" y="297"/>
                  </a:lnTo>
                  <a:lnTo>
                    <a:pt x="659" y="305"/>
                  </a:lnTo>
                  <a:lnTo>
                    <a:pt x="655" y="313"/>
                  </a:lnTo>
                  <a:lnTo>
                    <a:pt x="650" y="319"/>
                  </a:lnTo>
                  <a:lnTo>
                    <a:pt x="642" y="324"/>
                  </a:lnTo>
                  <a:lnTo>
                    <a:pt x="635" y="329"/>
                  </a:lnTo>
                  <a:lnTo>
                    <a:pt x="626" y="331"/>
                  </a:lnTo>
                  <a:lnTo>
                    <a:pt x="617" y="332"/>
                  </a:lnTo>
                  <a:lnTo>
                    <a:pt x="608" y="331"/>
                  </a:lnTo>
                  <a:lnTo>
                    <a:pt x="600" y="329"/>
                  </a:lnTo>
                  <a:lnTo>
                    <a:pt x="592" y="324"/>
                  </a:lnTo>
                  <a:lnTo>
                    <a:pt x="585" y="319"/>
                  </a:lnTo>
                  <a:lnTo>
                    <a:pt x="580" y="313"/>
                  </a:lnTo>
                  <a:lnTo>
                    <a:pt x="576" y="305"/>
                  </a:lnTo>
                  <a:lnTo>
                    <a:pt x="573" y="297"/>
                  </a:lnTo>
                  <a:lnTo>
                    <a:pt x="572" y="287"/>
                  </a:lnTo>
                  <a:lnTo>
                    <a:pt x="573" y="278"/>
                  </a:lnTo>
                  <a:lnTo>
                    <a:pt x="576" y="270"/>
                  </a:lnTo>
                  <a:lnTo>
                    <a:pt x="580" y="262"/>
                  </a:lnTo>
                  <a:lnTo>
                    <a:pt x="585" y="255"/>
                  </a:lnTo>
                  <a:lnTo>
                    <a:pt x="592" y="249"/>
                  </a:lnTo>
                  <a:lnTo>
                    <a:pt x="600" y="245"/>
                  </a:lnTo>
                  <a:lnTo>
                    <a:pt x="608" y="243"/>
                  </a:lnTo>
                  <a:lnTo>
                    <a:pt x="617" y="242"/>
                  </a:lnTo>
                  <a:close/>
                  <a:moveTo>
                    <a:pt x="391" y="392"/>
                  </a:moveTo>
                  <a:lnTo>
                    <a:pt x="663" y="392"/>
                  </a:lnTo>
                  <a:lnTo>
                    <a:pt x="669" y="392"/>
                  </a:lnTo>
                  <a:lnTo>
                    <a:pt x="674" y="391"/>
                  </a:lnTo>
                  <a:lnTo>
                    <a:pt x="681" y="390"/>
                  </a:lnTo>
                  <a:lnTo>
                    <a:pt x="686" y="388"/>
                  </a:lnTo>
                  <a:lnTo>
                    <a:pt x="691" y="386"/>
                  </a:lnTo>
                  <a:lnTo>
                    <a:pt x="697" y="382"/>
                  </a:lnTo>
                  <a:lnTo>
                    <a:pt x="701" y="379"/>
                  </a:lnTo>
                  <a:lnTo>
                    <a:pt x="705" y="375"/>
                  </a:lnTo>
                  <a:lnTo>
                    <a:pt x="709" y="371"/>
                  </a:lnTo>
                  <a:lnTo>
                    <a:pt x="713" y="366"/>
                  </a:lnTo>
                  <a:lnTo>
                    <a:pt x="715" y="361"/>
                  </a:lnTo>
                  <a:lnTo>
                    <a:pt x="718" y="356"/>
                  </a:lnTo>
                  <a:lnTo>
                    <a:pt x="720" y="350"/>
                  </a:lnTo>
                  <a:lnTo>
                    <a:pt x="721" y="345"/>
                  </a:lnTo>
                  <a:lnTo>
                    <a:pt x="723" y="338"/>
                  </a:lnTo>
                  <a:lnTo>
                    <a:pt x="723" y="332"/>
                  </a:lnTo>
                  <a:lnTo>
                    <a:pt x="723" y="62"/>
                  </a:lnTo>
                  <a:lnTo>
                    <a:pt x="723" y="55"/>
                  </a:lnTo>
                  <a:lnTo>
                    <a:pt x="721" y="49"/>
                  </a:lnTo>
                  <a:lnTo>
                    <a:pt x="720" y="43"/>
                  </a:lnTo>
                  <a:lnTo>
                    <a:pt x="718" y="38"/>
                  </a:lnTo>
                  <a:lnTo>
                    <a:pt x="715" y="33"/>
                  </a:lnTo>
                  <a:lnTo>
                    <a:pt x="713" y="27"/>
                  </a:lnTo>
                  <a:lnTo>
                    <a:pt x="709" y="23"/>
                  </a:lnTo>
                  <a:lnTo>
                    <a:pt x="705" y="19"/>
                  </a:lnTo>
                  <a:lnTo>
                    <a:pt x="701" y="14"/>
                  </a:lnTo>
                  <a:lnTo>
                    <a:pt x="697" y="11"/>
                  </a:lnTo>
                  <a:lnTo>
                    <a:pt x="691" y="8"/>
                  </a:lnTo>
                  <a:lnTo>
                    <a:pt x="686" y="6"/>
                  </a:lnTo>
                  <a:lnTo>
                    <a:pt x="681" y="4"/>
                  </a:lnTo>
                  <a:lnTo>
                    <a:pt x="674" y="3"/>
                  </a:lnTo>
                  <a:lnTo>
                    <a:pt x="669" y="2"/>
                  </a:lnTo>
                  <a:lnTo>
                    <a:pt x="663" y="2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8" y="3"/>
                  </a:lnTo>
                  <a:lnTo>
                    <a:pt x="43" y="4"/>
                  </a:lnTo>
                  <a:lnTo>
                    <a:pt x="37" y="6"/>
                  </a:lnTo>
                  <a:lnTo>
                    <a:pt x="32" y="8"/>
                  </a:lnTo>
                  <a:lnTo>
                    <a:pt x="27" y="11"/>
                  </a:lnTo>
                  <a:lnTo>
                    <a:pt x="22" y="14"/>
                  </a:lnTo>
                  <a:lnTo>
                    <a:pt x="18" y="19"/>
                  </a:lnTo>
                  <a:lnTo>
                    <a:pt x="14" y="23"/>
                  </a:lnTo>
                  <a:lnTo>
                    <a:pt x="10" y="27"/>
                  </a:lnTo>
                  <a:lnTo>
                    <a:pt x="7" y="33"/>
                  </a:lnTo>
                  <a:lnTo>
                    <a:pt x="5" y="38"/>
                  </a:lnTo>
                  <a:lnTo>
                    <a:pt x="3" y="43"/>
                  </a:lnTo>
                  <a:lnTo>
                    <a:pt x="2" y="49"/>
                  </a:lnTo>
                  <a:lnTo>
                    <a:pt x="1" y="55"/>
                  </a:lnTo>
                  <a:lnTo>
                    <a:pt x="0" y="62"/>
                  </a:lnTo>
                  <a:lnTo>
                    <a:pt x="0" y="304"/>
                  </a:lnTo>
                  <a:lnTo>
                    <a:pt x="22" y="299"/>
                  </a:lnTo>
                  <a:lnTo>
                    <a:pt x="46" y="294"/>
                  </a:lnTo>
                  <a:lnTo>
                    <a:pt x="68" y="291"/>
                  </a:lnTo>
                  <a:lnTo>
                    <a:pt x="90" y="290"/>
                  </a:lnTo>
                  <a:lnTo>
                    <a:pt x="126" y="288"/>
                  </a:lnTo>
                  <a:lnTo>
                    <a:pt x="151" y="287"/>
                  </a:lnTo>
                  <a:lnTo>
                    <a:pt x="172" y="288"/>
                  </a:lnTo>
                  <a:lnTo>
                    <a:pt x="206" y="289"/>
                  </a:lnTo>
                  <a:lnTo>
                    <a:pt x="225" y="291"/>
                  </a:lnTo>
                  <a:lnTo>
                    <a:pt x="244" y="293"/>
                  </a:lnTo>
                  <a:lnTo>
                    <a:pt x="266" y="297"/>
                  </a:lnTo>
                  <a:lnTo>
                    <a:pt x="286" y="300"/>
                  </a:lnTo>
                  <a:lnTo>
                    <a:pt x="306" y="305"/>
                  </a:lnTo>
                  <a:lnTo>
                    <a:pt x="326" y="312"/>
                  </a:lnTo>
                  <a:lnTo>
                    <a:pt x="344" y="318"/>
                  </a:lnTo>
                  <a:lnTo>
                    <a:pt x="360" y="327"/>
                  </a:lnTo>
                  <a:lnTo>
                    <a:pt x="366" y="332"/>
                  </a:lnTo>
                  <a:lnTo>
                    <a:pt x="373" y="337"/>
                  </a:lnTo>
                  <a:lnTo>
                    <a:pt x="378" y="343"/>
                  </a:lnTo>
                  <a:lnTo>
                    <a:pt x="383" y="349"/>
                  </a:lnTo>
                  <a:lnTo>
                    <a:pt x="387" y="356"/>
                  </a:lnTo>
                  <a:lnTo>
                    <a:pt x="389" y="362"/>
                  </a:lnTo>
                  <a:lnTo>
                    <a:pt x="391" y="369"/>
                  </a:lnTo>
                  <a:lnTo>
                    <a:pt x="391" y="377"/>
                  </a:lnTo>
                  <a:lnTo>
                    <a:pt x="391" y="39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0" name="Freeform 499">
              <a:extLst>
                <a:ext uri="{FF2B5EF4-FFF2-40B4-BE49-F238E27FC236}">
                  <a16:creationId xmlns:a16="http://schemas.microsoft.com/office/drawing/2014/main" id="{0CE185FD-2A52-5408-9ED0-101F4964D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540760"/>
              <a:ext cx="133350" cy="33338"/>
            </a:xfrm>
            <a:custGeom>
              <a:avLst/>
              <a:gdLst>
                <a:gd name="T0" fmla="*/ 0 w 421"/>
                <a:gd name="T1" fmla="*/ 44 h 104"/>
                <a:gd name="T2" fmla="*/ 2 w 421"/>
                <a:gd name="T3" fmla="*/ 52 h 104"/>
                <a:gd name="T4" fmla="*/ 5 w 421"/>
                <a:gd name="T5" fmla="*/ 56 h 104"/>
                <a:gd name="T6" fmla="*/ 6 w 421"/>
                <a:gd name="T7" fmla="*/ 59 h 104"/>
                <a:gd name="T8" fmla="*/ 11 w 421"/>
                <a:gd name="T9" fmla="*/ 65 h 104"/>
                <a:gd name="T10" fmla="*/ 13 w 421"/>
                <a:gd name="T11" fmla="*/ 65 h 104"/>
                <a:gd name="T12" fmla="*/ 31 w 421"/>
                <a:gd name="T13" fmla="*/ 76 h 104"/>
                <a:gd name="T14" fmla="*/ 32 w 421"/>
                <a:gd name="T15" fmla="*/ 77 h 104"/>
                <a:gd name="T16" fmla="*/ 41 w 421"/>
                <a:gd name="T17" fmla="*/ 80 h 104"/>
                <a:gd name="T18" fmla="*/ 45 w 421"/>
                <a:gd name="T19" fmla="*/ 81 h 104"/>
                <a:gd name="T20" fmla="*/ 53 w 421"/>
                <a:gd name="T21" fmla="*/ 84 h 104"/>
                <a:gd name="T22" fmla="*/ 61 w 421"/>
                <a:gd name="T23" fmla="*/ 86 h 104"/>
                <a:gd name="T24" fmla="*/ 66 w 421"/>
                <a:gd name="T25" fmla="*/ 87 h 104"/>
                <a:gd name="T26" fmla="*/ 98 w 421"/>
                <a:gd name="T27" fmla="*/ 95 h 104"/>
                <a:gd name="T28" fmla="*/ 133 w 421"/>
                <a:gd name="T29" fmla="*/ 99 h 104"/>
                <a:gd name="T30" fmla="*/ 197 w 421"/>
                <a:gd name="T31" fmla="*/ 104 h 104"/>
                <a:gd name="T32" fmla="*/ 211 w 421"/>
                <a:gd name="T33" fmla="*/ 104 h 104"/>
                <a:gd name="T34" fmla="*/ 225 w 421"/>
                <a:gd name="T35" fmla="*/ 104 h 104"/>
                <a:gd name="T36" fmla="*/ 289 w 421"/>
                <a:gd name="T37" fmla="*/ 99 h 104"/>
                <a:gd name="T38" fmla="*/ 322 w 421"/>
                <a:gd name="T39" fmla="*/ 95 h 104"/>
                <a:gd name="T40" fmla="*/ 356 w 421"/>
                <a:gd name="T41" fmla="*/ 87 h 104"/>
                <a:gd name="T42" fmla="*/ 360 w 421"/>
                <a:gd name="T43" fmla="*/ 86 h 104"/>
                <a:gd name="T44" fmla="*/ 368 w 421"/>
                <a:gd name="T45" fmla="*/ 84 h 104"/>
                <a:gd name="T46" fmla="*/ 376 w 421"/>
                <a:gd name="T47" fmla="*/ 81 h 104"/>
                <a:gd name="T48" fmla="*/ 379 w 421"/>
                <a:gd name="T49" fmla="*/ 80 h 104"/>
                <a:gd name="T50" fmla="*/ 390 w 421"/>
                <a:gd name="T51" fmla="*/ 77 h 104"/>
                <a:gd name="T52" fmla="*/ 391 w 421"/>
                <a:gd name="T53" fmla="*/ 76 h 104"/>
                <a:gd name="T54" fmla="*/ 409 w 421"/>
                <a:gd name="T55" fmla="*/ 65 h 104"/>
                <a:gd name="T56" fmla="*/ 409 w 421"/>
                <a:gd name="T57" fmla="*/ 65 h 104"/>
                <a:gd name="T58" fmla="*/ 416 w 421"/>
                <a:gd name="T59" fmla="*/ 59 h 104"/>
                <a:gd name="T60" fmla="*/ 417 w 421"/>
                <a:gd name="T61" fmla="*/ 56 h 104"/>
                <a:gd name="T62" fmla="*/ 420 w 421"/>
                <a:gd name="T63" fmla="*/ 52 h 104"/>
                <a:gd name="T64" fmla="*/ 421 w 421"/>
                <a:gd name="T65" fmla="*/ 44 h 104"/>
                <a:gd name="T66" fmla="*/ 410 w 421"/>
                <a:gd name="T67" fmla="*/ 4 h 104"/>
                <a:gd name="T68" fmla="*/ 386 w 421"/>
                <a:gd name="T69" fmla="*/ 10 h 104"/>
                <a:gd name="T70" fmla="*/ 344 w 421"/>
                <a:gd name="T71" fmla="*/ 19 h 104"/>
                <a:gd name="T72" fmla="*/ 284 w 421"/>
                <a:gd name="T73" fmla="*/ 25 h 104"/>
                <a:gd name="T74" fmla="*/ 231 w 421"/>
                <a:gd name="T75" fmla="*/ 28 h 104"/>
                <a:gd name="T76" fmla="*/ 191 w 421"/>
                <a:gd name="T77" fmla="*/ 28 h 104"/>
                <a:gd name="T78" fmla="*/ 138 w 421"/>
                <a:gd name="T79" fmla="*/ 25 h 104"/>
                <a:gd name="T80" fmla="*/ 78 w 421"/>
                <a:gd name="T81" fmla="*/ 19 h 104"/>
                <a:gd name="T82" fmla="*/ 35 w 421"/>
                <a:gd name="T83" fmla="*/ 10 h 104"/>
                <a:gd name="T84" fmla="*/ 10 w 421"/>
                <a:gd name="T85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1" h="104">
                  <a:moveTo>
                    <a:pt x="0" y="0"/>
                  </a:moveTo>
                  <a:lnTo>
                    <a:pt x="0" y="44"/>
                  </a:lnTo>
                  <a:lnTo>
                    <a:pt x="1" y="48"/>
                  </a:lnTo>
                  <a:lnTo>
                    <a:pt x="2" y="52"/>
                  </a:lnTo>
                  <a:lnTo>
                    <a:pt x="3" y="54"/>
                  </a:lnTo>
                  <a:lnTo>
                    <a:pt x="5" y="56"/>
                  </a:lnTo>
                  <a:lnTo>
                    <a:pt x="5" y="57"/>
                  </a:lnTo>
                  <a:lnTo>
                    <a:pt x="6" y="59"/>
                  </a:lnTo>
                  <a:lnTo>
                    <a:pt x="8" y="62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20" y="70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2" y="77"/>
                  </a:lnTo>
                  <a:lnTo>
                    <a:pt x="36" y="79"/>
                  </a:lnTo>
                  <a:lnTo>
                    <a:pt x="41" y="80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9" y="83"/>
                  </a:lnTo>
                  <a:lnTo>
                    <a:pt x="53" y="84"/>
                  </a:lnTo>
                  <a:lnTo>
                    <a:pt x="58" y="85"/>
                  </a:lnTo>
                  <a:lnTo>
                    <a:pt x="61" y="86"/>
                  </a:lnTo>
                  <a:lnTo>
                    <a:pt x="64" y="87"/>
                  </a:lnTo>
                  <a:lnTo>
                    <a:pt x="66" y="87"/>
                  </a:lnTo>
                  <a:lnTo>
                    <a:pt x="82" y="92"/>
                  </a:lnTo>
                  <a:lnTo>
                    <a:pt x="98" y="95"/>
                  </a:lnTo>
                  <a:lnTo>
                    <a:pt x="115" y="97"/>
                  </a:lnTo>
                  <a:lnTo>
                    <a:pt x="133" y="99"/>
                  </a:lnTo>
                  <a:lnTo>
                    <a:pt x="166" y="102"/>
                  </a:lnTo>
                  <a:lnTo>
                    <a:pt x="197" y="104"/>
                  </a:lnTo>
                  <a:lnTo>
                    <a:pt x="203" y="104"/>
                  </a:lnTo>
                  <a:lnTo>
                    <a:pt x="211" y="104"/>
                  </a:lnTo>
                  <a:lnTo>
                    <a:pt x="217" y="104"/>
                  </a:lnTo>
                  <a:lnTo>
                    <a:pt x="225" y="104"/>
                  </a:lnTo>
                  <a:lnTo>
                    <a:pt x="255" y="102"/>
                  </a:lnTo>
                  <a:lnTo>
                    <a:pt x="289" y="99"/>
                  </a:lnTo>
                  <a:lnTo>
                    <a:pt x="306" y="97"/>
                  </a:lnTo>
                  <a:lnTo>
                    <a:pt x="322" y="95"/>
                  </a:lnTo>
                  <a:lnTo>
                    <a:pt x="340" y="92"/>
                  </a:lnTo>
                  <a:lnTo>
                    <a:pt x="356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4" y="85"/>
                  </a:lnTo>
                  <a:lnTo>
                    <a:pt x="368" y="84"/>
                  </a:lnTo>
                  <a:lnTo>
                    <a:pt x="372" y="83"/>
                  </a:lnTo>
                  <a:lnTo>
                    <a:pt x="376" y="81"/>
                  </a:lnTo>
                  <a:lnTo>
                    <a:pt x="378" y="81"/>
                  </a:lnTo>
                  <a:lnTo>
                    <a:pt x="379" y="80"/>
                  </a:lnTo>
                  <a:lnTo>
                    <a:pt x="385" y="79"/>
                  </a:lnTo>
                  <a:lnTo>
                    <a:pt x="390" y="77"/>
                  </a:lnTo>
                  <a:lnTo>
                    <a:pt x="390" y="76"/>
                  </a:lnTo>
                  <a:lnTo>
                    <a:pt x="391" y="76"/>
                  </a:lnTo>
                  <a:lnTo>
                    <a:pt x="401" y="70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13" y="62"/>
                  </a:lnTo>
                  <a:lnTo>
                    <a:pt x="416" y="59"/>
                  </a:lnTo>
                  <a:lnTo>
                    <a:pt x="417" y="57"/>
                  </a:lnTo>
                  <a:lnTo>
                    <a:pt x="417" y="56"/>
                  </a:lnTo>
                  <a:lnTo>
                    <a:pt x="419" y="54"/>
                  </a:lnTo>
                  <a:lnTo>
                    <a:pt x="420" y="52"/>
                  </a:lnTo>
                  <a:lnTo>
                    <a:pt x="421" y="48"/>
                  </a:lnTo>
                  <a:lnTo>
                    <a:pt x="421" y="44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7"/>
                  </a:lnTo>
                  <a:lnTo>
                    <a:pt x="386" y="10"/>
                  </a:lnTo>
                  <a:lnTo>
                    <a:pt x="373" y="13"/>
                  </a:lnTo>
                  <a:lnTo>
                    <a:pt x="344" y="19"/>
                  </a:lnTo>
                  <a:lnTo>
                    <a:pt x="314" y="23"/>
                  </a:lnTo>
                  <a:lnTo>
                    <a:pt x="284" y="25"/>
                  </a:lnTo>
                  <a:lnTo>
                    <a:pt x="256" y="27"/>
                  </a:lnTo>
                  <a:lnTo>
                    <a:pt x="231" y="28"/>
                  </a:lnTo>
                  <a:lnTo>
                    <a:pt x="211" y="28"/>
                  </a:lnTo>
                  <a:lnTo>
                    <a:pt x="191" y="28"/>
                  </a:lnTo>
                  <a:lnTo>
                    <a:pt x="166" y="27"/>
                  </a:lnTo>
                  <a:lnTo>
                    <a:pt x="138" y="25"/>
                  </a:lnTo>
                  <a:lnTo>
                    <a:pt x="108" y="23"/>
                  </a:lnTo>
                  <a:lnTo>
                    <a:pt x="78" y="19"/>
                  </a:lnTo>
                  <a:lnTo>
                    <a:pt x="49" y="13"/>
                  </a:lnTo>
                  <a:lnTo>
                    <a:pt x="35" y="10"/>
                  </a:lnTo>
                  <a:lnTo>
                    <a:pt x="22" y="7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1" name="Freeform 500">
              <a:extLst>
                <a:ext uri="{FF2B5EF4-FFF2-40B4-BE49-F238E27FC236}">
                  <a16:creationId xmlns:a16="http://schemas.microsoft.com/office/drawing/2014/main" id="{0AB3F1F6-EAE7-E945-0DDE-9B3D0543D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16935"/>
              <a:ext cx="133350" cy="28575"/>
            </a:xfrm>
            <a:custGeom>
              <a:avLst/>
              <a:gdLst>
                <a:gd name="T0" fmla="*/ 420 w 420"/>
                <a:gd name="T1" fmla="*/ 58 h 90"/>
                <a:gd name="T2" fmla="*/ 419 w 420"/>
                <a:gd name="T3" fmla="*/ 55 h 90"/>
                <a:gd name="T4" fmla="*/ 418 w 420"/>
                <a:gd name="T5" fmla="*/ 50 h 90"/>
                <a:gd name="T6" fmla="*/ 416 w 420"/>
                <a:gd name="T7" fmla="*/ 47 h 90"/>
                <a:gd name="T8" fmla="*/ 413 w 420"/>
                <a:gd name="T9" fmla="*/ 44 h 90"/>
                <a:gd name="T10" fmla="*/ 406 w 420"/>
                <a:gd name="T11" fmla="*/ 37 h 90"/>
                <a:gd name="T12" fmla="*/ 397 w 420"/>
                <a:gd name="T13" fmla="*/ 32 h 90"/>
                <a:gd name="T14" fmla="*/ 386 w 420"/>
                <a:gd name="T15" fmla="*/ 27 h 90"/>
                <a:gd name="T16" fmla="*/ 374 w 420"/>
                <a:gd name="T17" fmla="*/ 22 h 90"/>
                <a:gd name="T18" fmla="*/ 360 w 420"/>
                <a:gd name="T19" fmla="*/ 18 h 90"/>
                <a:gd name="T20" fmla="*/ 345 w 420"/>
                <a:gd name="T21" fmla="*/ 14 h 90"/>
                <a:gd name="T22" fmla="*/ 313 w 420"/>
                <a:gd name="T23" fmla="*/ 9 h 90"/>
                <a:gd name="T24" fmla="*/ 277 w 420"/>
                <a:gd name="T25" fmla="*/ 3 h 90"/>
                <a:gd name="T26" fmla="*/ 243 w 420"/>
                <a:gd name="T27" fmla="*/ 1 h 90"/>
                <a:gd name="T28" fmla="*/ 210 w 420"/>
                <a:gd name="T29" fmla="*/ 0 h 90"/>
                <a:gd name="T30" fmla="*/ 172 w 420"/>
                <a:gd name="T31" fmla="*/ 1 h 90"/>
                <a:gd name="T32" fmla="*/ 133 w 420"/>
                <a:gd name="T33" fmla="*/ 4 h 90"/>
                <a:gd name="T34" fmla="*/ 113 w 420"/>
                <a:gd name="T35" fmla="*/ 7 h 90"/>
                <a:gd name="T36" fmla="*/ 94 w 420"/>
                <a:gd name="T37" fmla="*/ 11 h 90"/>
                <a:gd name="T38" fmla="*/ 76 w 420"/>
                <a:gd name="T39" fmla="*/ 14 h 90"/>
                <a:gd name="T40" fmla="*/ 59 w 420"/>
                <a:gd name="T41" fmla="*/ 18 h 90"/>
                <a:gd name="T42" fmla="*/ 59 w 420"/>
                <a:gd name="T43" fmla="*/ 18 h 90"/>
                <a:gd name="T44" fmla="*/ 55 w 420"/>
                <a:gd name="T45" fmla="*/ 19 h 90"/>
                <a:gd name="T46" fmla="*/ 52 w 420"/>
                <a:gd name="T47" fmla="*/ 20 h 90"/>
                <a:gd name="T48" fmla="*/ 48 w 420"/>
                <a:gd name="T49" fmla="*/ 21 h 90"/>
                <a:gd name="T50" fmla="*/ 44 w 420"/>
                <a:gd name="T51" fmla="*/ 22 h 90"/>
                <a:gd name="T52" fmla="*/ 43 w 420"/>
                <a:gd name="T53" fmla="*/ 24 h 90"/>
                <a:gd name="T54" fmla="*/ 40 w 420"/>
                <a:gd name="T55" fmla="*/ 24 h 90"/>
                <a:gd name="T56" fmla="*/ 35 w 420"/>
                <a:gd name="T57" fmla="*/ 26 h 90"/>
                <a:gd name="T58" fmla="*/ 31 w 420"/>
                <a:gd name="T59" fmla="*/ 28 h 90"/>
                <a:gd name="T60" fmla="*/ 30 w 420"/>
                <a:gd name="T61" fmla="*/ 28 h 90"/>
                <a:gd name="T62" fmla="*/ 30 w 420"/>
                <a:gd name="T63" fmla="*/ 28 h 90"/>
                <a:gd name="T64" fmla="*/ 19 w 420"/>
                <a:gd name="T65" fmla="*/ 33 h 90"/>
                <a:gd name="T66" fmla="*/ 12 w 420"/>
                <a:gd name="T67" fmla="*/ 40 h 90"/>
                <a:gd name="T68" fmla="*/ 10 w 420"/>
                <a:gd name="T69" fmla="*/ 40 h 90"/>
                <a:gd name="T70" fmla="*/ 10 w 420"/>
                <a:gd name="T71" fmla="*/ 40 h 90"/>
                <a:gd name="T72" fmla="*/ 7 w 420"/>
                <a:gd name="T73" fmla="*/ 43 h 90"/>
                <a:gd name="T74" fmla="*/ 5 w 420"/>
                <a:gd name="T75" fmla="*/ 46 h 90"/>
                <a:gd name="T76" fmla="*/ 4 w 420"/>
                <a:gd name="T77" fmla="*/ 47 h 90"/>
                <a:gd name="T78" fmla="*/ 4 w 420"/>
                <a:gd name="T79" fmla="*/ 48 h 90"/>
                <a:gd name="T80" fmla="*/ 2 w 420"/>
                <a:gd name="T81" fmla="*/ 50 h 90"/>
                <a:gd name="T82" fmla="*/ 1 w 420"/>
                <a:gd name="T83" fmla="*/ 52 h 90"/>
                <a:gd name="T84" fmla="*/ 0 w 420"/>
                <a:gd name="T85" fmla="*/ 56 h 90"/>
                <a:gd name="T86" fmla="*/ 0 w 420"/>
                <a:gd name="T87" fmla="*/ 58 h 90"/>
                <a:gd name="T88" fmla="*/ 8 w 420"/>
                <a:gd name="T89" fmla="*/ 63 h 90"/>
                <a:gd name="T90" fmla="*/ 22 w 420"/>
                <a:gd name="T91" fmla="*/ 68 h 90"/>
                <a:gd name="T92" fmla="*/ 43 w 420"/>
                <a:gd name="T93" fmla="*/ 74 h 90"/>
                <a:gd name="T94" fmla="*/ 67 w 420"/>
                <a:gd name="T95" fmla="*/ 78 h 90"/>
                <a:gd name="T96" fmla="*/ 96 w 420"/>
                <a:gd name="T97" fmla="*/ 84 h 90"/>
                <a:gd name="T98" fmla="*/ 131 w 420"/>
                <a:gd name="T99" fmla="*/ 87 h 90"/>
                <a:gd name="T100" fmla="*/ 168 w 420"/>
                <a:gd name="T101" fmla="*/ 90 h 90"/>
                <a:gd name="T102" fmla="*/ 210 w 420"/>
                <a:gd name="T103" fmla="*/ 90 h 90"/>
                <a:gd name="T104" fmla="*/ 251 w 420"/>
                <a:gd name="T105" fmla="*/ 90 h 90"/>
                <a:gd name="T106" fmla="*/ 289 w 420"/>
                <a:gd name="T107" fmla="*/ 87 h 90"/>
                <a:gd name="T108" fmla="*/ 323 w 420"/>
                <a:gd name="T109" fmla="*/ 84 h 90"/>
                <a:gd name="T110" fmla="*/ 353 w 420"/>
                <a:gd name="T111" fmla="*/ 78 h 90"/>
                <a:gd name="T112" fmla="*/ 377 w 420"/>
                <a:gd name="T113" fmla="*/ 74 h 90"/>
                <a:gd name="T114" fmla="*/ 398 w 420"/>
                <a:gd name="T115" fmla="*/ 68 h 90"/>
                <a:gd name="T116" fmla="*/ 412 w 420"/>
                <a:gd name="T117" fmla="*/ 62 h 90"/>
                <a:gd name="T118" fmla="*/ 420 w 420"/>
                <a:gd name="T119" fmla="*/ 5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0" h="90">
                  <a:moveTo>
                    <a:pt x="420" y="58"/>
                  </a:moveTo>
                  <a:lnTo>
                    <a:pt x="419" y="55"/>
                  </a:lnTo>
                  <a:lnTo>
                    <a:pt x="418" y="50"/>
                  </a:lnTo>
                  <a:lnTo>
                    <a:pt x="416" y="47"/>
                  </a:lnTo>
                  <a:lnTo>
                    <a:pt x="413" y="44"/>
                  </a:lnTo>
                  <a:lnTo>
                    <a:pt x="406" y="37"/>
                  </a:lnTo>
                  <a:lnTo>
                    <a:pt x="397" y="32"/>
                  </a:lnTo>
                  <a:lnTo>
                    <a:pt x="386" y="27"/>
                  </a:lnTo>
                  <a:lnTo>
                    <a:pt x="374" y="22"/>
                  </a:lnTo>
                  <a:lnTo>
                    <a:pt x="360" y="18"/>
                  </a:lnTo>
                  <a:lnTo>
                    <a:pt x="345" y="14"/>
                  </a:lnTo>
                  <a:lnTo>
                    <a:pt x="313" y="9"/>
                  </a:lnTo>
                  <a:lnTo>
                    <a:pt x="277" y="3"/>
                  </a:lnTo>
                  <a:lnTo>
                    <a:pt x="243" y="1"/>
                  </a:lnTo>
                  <a:lnTo>
                    <a:pt x="210" y="0"/>
                  </a:lnTo>
                  <a:lnTo>
                    <a:pt x="172" y="1"/>
                  </a:lnTo>
                  <a:lnTo>
                    <a:pt x="133" y="4"/>
                  </a:lnTo>
                  <a:lnTo>
                    <a:pt x="113" y="7"/>
                  </a:lnTo>
                  <a:lnTo>
                    <a:pt x="94" y="11"/>
                  </a:lnTo>
                  <a:lnTo>
                    <a:pt x="76" y="14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5" y="19"/>
                  </a:lnTo>
                  <a:lnTo>
                    <a:pt x="52" y="20"/>
                  </a:lnTo>
                  <a:lnTo>
                    <a:pt x="48" y="21"/>
                  </a:lnTo>
                  <a:lnTo>
                    <a:pt x="44" y="22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5" y="26"/>
                  </a:lnTo>
                  <a:lnTo>
                    <a:pt x="31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19" y="33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7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8" y="63"/>
                  </a:lnTo>
                  <a:lnTo>
                    <a:pt x="22" y="68"/>
                  </a:lnTo>
                  <a:lnTo>
                    <a:pt x="43" y="74"/>
                  </a:lnTo>
                  <a:lnTo>
                    <a:pt x="67" y="78"/>
                  </a:lnTo>
                  <a:lnTo>
                    <a:pt x="96" y="84"/>
                  </a:lnTo>
                  <a:lnTo>
                    <a:pt x="131" y="87"/>
                  </a:lnTo>
                  <a:lnTo>
                    <a:pt x="168" y="90"/>
                  </a:lnTo>
                  <a:lnTo>
                    <a:pt x="210" y="90"/>
                  </a:lnTo>
                  <a:lnTo>
                    <a:pt x="251" y="90"/>
                  </a:lnTo>
                  <a:lnTo>
                    <a:pt x="289" y="87"/>
                  </a:lnTo>
                  <a:lnTo>
                    <a:pt x="323" y="84"/>
                  </a:lnTo>
                  <a:lnTo>
                    <a:pt x="353" y="78"/>
                  </a:lnTo>
                  <a:lnTo>
                    <a:pt x="377" y="74"/>
                  </a:lnTo>
                  <a:lnTo>
                    <a:pt x="398" y="68"/>
                  </a:lnTo>
                  <a:lnTo>
                    <a:pt x="412" y="62"/>
                  </a:lnTo>
                  <a:lnTo>
                    <a:pt x="420" y="5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2" name="Freeform 501">
              <a:extLst>
                <a:ext uri="{FF2B5EF4-FFF2-40B4-BE49-F238E27FC236}">
                  <a16:creationId xmlns:a16="http://schemas.microsoft.com/office/drawing/2014/main" id="{A62BDAA1-06C6-CE8A-6658-8EEC9EBF2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45510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7 h 75"/>
                <a:gd name="T10" fmla="*/ 67 w 421"/>
                <a:gd name="T11" fmla="*/ 62 h 75"/>
                <a:gd name="T12" fmla="*/ 97 w 421"/>
                <a:gd name="T13" fmla="*/ 68 h 75"/>
                <a:gd name="T14" fmla="*/ 130 w 421"/>
                <a:gd name="T15" fmla="*/ 71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1 h 75"/>
                <a:gd name="T24" fmla="*/ 325 w 421"/>
                <a:gd name="T25" fmla="*/ 68 h 75"/>
                <a:gd name="T26" fmla="*/ 355 w 421"/>
                <a:gd name="T27" fmla="*/ 62 h 75"/>
                <a:gd name="T28" fmla="*/ 379 w 421"/>
                <a:gd name="T29" fmla="*/ 57 h 75"/>
                <a:gd name="T30" fmla="*/ 399 w 421"/>
                <a:gd name="T31" fmla="*/ 52 h 75"/>
                <a:gd name="T32" fmla="*/ 414 w 421"/>
                <a:gd name="T33" fmla="*/ 46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8 h 75"/>
                <a:gd name="T42" fmla="*/ 386 w 421"/>
                <a:gd name="T43" fmla="*/ 12 h 75"/>
                <a:gd name="T44" fmla="*/ 373 w 421"/>
                <a:gd name="T45" fmla="*/ 14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8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8 h 75"/>
                <a:gd name="T74" fmla="*/ 10 w 421"/>
                <a:gd name="T75" fmla="*/ 4 h 75"/>
                <a:gd name="T76" fmla="*/ 0 w 421"/>
                <a:gd name="T77" fmla="*/ 0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7"/>
                  </a:lnTo>
                  <a:lnTo>
                    <a:pt x="67" y="62"/>
                  </a:lnTo>
                  <a:lnTo>
                    <a:pt x="97" y="68"/>
                  </a:lnTo>
                  <a:lnTo>
                    <a:pt x="130" y="71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1"/>
                  </a:lnTo>
                  <a:lnTo>
                    <a:pt x="325" y="68"/>
                  </a:lnTo>
                  <a:lnTo>
                    <a:pt x="355" y="62"/>
                  </a:lnTo>
                  <a:lnTo>
                    <a:pt x="379" y="57"/>
                  </a:lnTo>
                  <a:lnTo>
                    <a:pt x="399" y="52"/>
                  </a:lnTo>
                  <a:lnTo>
                    <a:pt x="414" y="46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8"/>
                  </a:lnTo>
                  <a:lnTo>
                    <a:pt x="386" y="12"/>
                  </a:lnTo>
                  <a:lnTo>
                    <a:pt x="373" y="14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8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8"/>
                  </a:lnTo>
                  <a:lnTo>
                    <a:pt x="1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3" name="Freeform 502">
              <a:extLst>
                <a:ext uri="{FF2B5EF4-FFF2-40B4-BE49-F238E27FC236}">
                  <a16:creationId xmlns:a16="http://schemas.microsoft.com/office/drawing/2014/main" id="{AE91642B-FB6C-BACD-B99B-11EE72439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516947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8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8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1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8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8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4" name="Freeform 503">
              <a:extLst>
                <a:ext uri="{FF2B5EF4-FFF2-40B4-BE49-F238E27FC236}">
                  <a16:creationId xmlns:a16="http://schemas.microsoft.com/office/drawing/2014/main" id="{F8C0BCDB-C118-242F-0619-A2923EF2D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93135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7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7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5" name="Freeform 504">
              <a:extLst>
                <a:ext uri="{FF2B5EF4-FFF2-40B4-BE49-F238E27FC236}">
                  <a16:creationId xmlns:a16="http://schemas.microsoft.com/office/drawing/2014/main" id="{B951DA84-CA82-163F-69B5-A225E572E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69322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8 h 75"/>
                <a:gd name="T10" fmla="*/ 67 w 421"/>
                <a:gd name="T11" fmla="*/ 63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3 h 75"/>
                <a:gd name="T28" fmla="*/ 379 w 421"/>
                <a:gd name="T29" fmla="*/ 58 h 75"/>
                <a:gd name="T30" fmla="*/ 399 w 421"/>
                <a:gd name="T31" fmla="*/ 52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4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8"/>
                  </a:lnTo>
                  <a:lnTo>
                    <a:pt x="67" y="63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3"/>
                  </a:lnTo>
                  <a:lnTo>
                    <a:pt x="379" y="58"/>
                  </a:lnTo>
                  <a:lnTo>
                    <a:pt x="399" y="52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96" name="Group 95" descr="This is an icon of a pie chart. ">
            <a:extLst>
              <a:ext uri="{FF2B5EF4-FFF2-40B4-BE49-F238E27FC236}">
                <a16:creationId xmlns:a16="http://schemas.microsoft.com/office/drawing/2014/main" id="{4F9CD1B5-A9E1-01AD-90E1-E54F29AFBAFB}"/>
              </a:ext>
            </a:extLst>
          </p:cNvPr>
          <p:cNvGrpSpPr/>
          <p:nvPr/>
        </p:nvGrpSpPr>
        <p:grpSpPr>
          <a:xfrm>
            <a:off x="7280643" y="4699914"/>
            <a:ext cx="215881" cy="215881"/>
            <a:chOff x="4319588" y="4213225"/>
            <a:chExt cx="287338" cy="287338"/>
          </a:xfrm>
          <a:solidFill>
            <a:schemeClr val="bg1"/>
          </a:solidFill>
          <a:effectLst/>
        </p:grpSpPr>
        <p:sp>
          <p:nvSpPr>
            <p:cNvPr id="97" name="Freeform 421">
              <a:extLst>
                <a:ext uri="{FF2B5EF4-FFF2-40B4-BE49-F238E27FC236}">
                  <a16:creationId xmlns:a16="http://schemas.microsoft.com/office/drawing/2014/main" id="{00233568-E125-BBA2-AD51-C88A3B27A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988" y="4213225"/>
              <a:ext cx="134938" cy="133350"/>
            </a:xfrm>
            <a:custGeom>
              <a:avLst/>
              <a:gdLst>
                <a:gd name="T0" fmla="*/ 15 w 422"/>
                <a:gd name="T1" fmla="*/ 422 h 422"/>
                <a:gd name="T2" fmla="*/ 407 w 422"/>
                <a:gd name="T3" fmla="*/ 422 h 422"/>
                <a:gd name="T4" fmla="*/ 409 w 422"/>
                <a:gd name="T5" fmla="*/ 421 h 422"/>
                <a:gd name="T6" fmla="*/ 412 w 422"/>
                <a:gd name="T7" fmla="*/ 421 h 422"/>
                <a:gd name="T8" fmla="*/ 414 w 422"/>
                <a:gd name="T9" fmla="*/ 419 h 422"/>
                <a:gd name="T10" fmla="*/ 416 w 422"/>
                <a:gd name="T11" fmla="*/ 417 h 422"/>
                <a:gd name="T12" fmla="*/ 419 w 422"/>
                <a:gd name="T13" fmla="*/ 414 h 422"/>
                <a:gd name="T14" fmla="*/ 420 w 422"/>
                <a:gd name="T15" fmla="*/ 412 h 422"/>
                <a:gd name="T16" fmla="*/ 421 w 422"/>
                <a:gd name="T17" fmla="*/ 409 h 422"/>
                <a:gd name="T18" fmla="*/ 422 w 422"/>
                <a:gd name="T19" fmla="*/ 407 h 422"/>
                <a:gd name="T20" fmla="*/ 421 w 422"/>
                <a:gd name="T21" fmla="*/ 386 h 422"/>
                <a:gd name="T22" fmla="*/ 420 w 422"/>
                <a:gd name="T23" fmla="*/ 365 h 422"/>
                <a:gd name="T24" fmla="*/ 416 w 422"/>
                <a:gd name="T25" fmla="*/ 345 h 422"/>
                <a:gd name="T26" fmla="*/ 413 w 422"/>
                <a:gd name="T27" fmla="*/ 324 h 422"/>
                <a:gd name="T28" fmla="*/ 409 w 422"/>
                <a:gd name="T29" fmla="*/ 305 h 422"/>
                <a:gd name="T30" fmla="*/ 403 w 422"/>
                <a:gd name="T31" fmla="*/ 286 h 422"/>
                <a:gd name="T32" fmla="*/ 397 w 422"/>
                <a:gd name="T33" fmla="*/ 266 h 422"/>
                <a:gd name="T34" fmla="*/ 390 w 422"/>
                <a:gd name="T35" fmla="*/ 248 h 422"/>
                <a:gd name="T36" fmla="*/ 381 w 422"/>
                <a:gd name="T37" fmla="*/ 230 h 422"/>
                <a:gd name="T38" fmla="*/ 372 w 422"/>
                <a:gd name="T39" fmla="*/ 213 h 422"/>
                <a:gd name="T40" fmla="*/ 363 w 422"/>
                <a:gd name="T41" fmla="*/ 196 h 422"/>
                <a:gd name="T42" fmla="*/ 352 w 422"/>
                <a:gd name="T43" fmla="*/ 180 h 422"/>
                <a:gd name="T44" fmla="*/ 340 w 422"/>
                <a:gd name="T45" fmla="*/ 163 h 422"/>
                <a:gd name="T46" fmla="*/ 329 w 422"/>
                <a:gd name="T47" fmla="*/ 148 h 422"/>
                <a:gd name="T48" fmla="*/ 316 w 422"/>
                <a:gd name="T49" fmla="*/ 133 h 422"/>
                <a:gd name="T50" fmla="*/ 302 w 422"/>
                <a:gd name="T51" fmla="*/ 119 h 422"/>
                <a:gd name="T52" fmla="*/ 288 w 422"/>
                <a:gd name="T53" fmla="*/ 106 h 422"/>
                <a:gd name="T54" fmla="*/ 274 w 422"/>
                <a:gd name="T55" fmla="*/ 93 h 422"/>
                <a:gd name="T56" fmla="*/ 258 w 422"/>
                <a:gd name="T57" fmla="*/ 81 h 422"/>
                <a:gd name="T58" fmla="*/ 242 w 422"/>
                <a:gd name="T59" fmla="*/ 69 h 422"/>
                <a:gd name="T60" fmla="*/ 226 w 422"/>
                <a:gd name="T61" fmla="*/ 59 h 422"/>
                <a:gd name="T62" fmla="*/ 208 w 422"/>
                <a:gd name="T63" fmla="*/ 49 h 422"/>
                <a:gd name="T64" fmla="*/ 191 w 422"/>
                <a:gd name="T65" fmla="*/ 40 h 422"/>
                <a:gd name="T66" fmla="*/ 173 w 422"/>
                <a:gd name="T67" fmla="*/ 32 h 422"/>
                <a:gd name="T68" fmla="*/ 155 w 422"/>
                <a:gd name="T69" fmla="*/ 25 h 422"/>
                <a:gd name="T70" fmla="*/ 135 w 422"/>
                <a:gd name="T71" fmla="*/ 19 h 422"/>
                <a:gd name="T72" fmla="*/ 116 w 422"/>
                <a:gd name="T73" fmla="*/ 13 h 422"/>
                <a:gd name="T74" fmla="*/ 97 w 422"/>
                <a:gd name="T75" fmla="*/ 8 h 422"/>
                <a:gd name="T76" fmla="*/ 76 w 422"/>
                <a:gd name="T77" fmla="*/ 5 h 422"/>
                <a:gd name="T78" fmla="*/ 56 w 422"/>
                <a:gd name="T79" fmla="*/ 3 h 422"/>
                <a:gd name="T80" fmla="*/ 36 w 422"/>
                <a:gd name="T81" fmla="*/ 0 h 422"/>
                <a:gd name="T82" fmla="*/ 15 w 422"/>
                <a:gd name="T83" fmla="*/ 0 h 422"/>
                <a:gd name="T84" fmla="*/ 12 w 422"/>
                <a:gd name="T85" fmla="*/ 0 h 422"/>
                <a:gd name="T86" fmla="*/ 9 w 422"/>
                <a:gd name="T87" fmla="*/ 2 h 422"/>
                <a:gd name="T88" fmla="*/ 7 w 422"/>
                <a:gd name="T89" fmla="*/ 3 h 422"/>
                <a:gd name="T90" fmla="*/ 5 w 422"/>
                <a:gd name="T91" fmla="*/ 5 h 422"/>
                <a:gd name="T92" fmla="*/ 2 w 422"/>
                <a:gd name="T93" fmla="*/ 7 h 422"/>
                <a:gd name="T94" fmla="*/ 1 w 422"/>
                <a:gd name="T95" fmla="*/ 9 h 422"/>
                <a:gd name="T96" fmla="*/ 0 w 422"/>
                <a:gd name="T97" fmla="*/ 12 h 422"/>
                <a:gd name="T98" fmla="*/ 0 w 422"/>
                <a:gd name="T99" fmla="*/ 15 h 422"/>
                <a:gd name="T100" fmla="*/ 0 w 422"/>
                <a:gd name="T101" fmla="*/ 406 h 422"/>
                <a:gd name="T102" fmla="*/ 0 w 422"/>
                <a:gd name="T103" fmla="*/ 409 h 422"/>
                <a:gd name="T104" fmla="*/ 1 w 422"/>
                <a:gd name="T105" fmla="*/ 412 h 422"/>
                <a:gd name="T106" fmla="*/ 2 w 422"/>
                <a:gd name="T107" fmla="*/ 414 h 422"/>
                <a:gd name="T108" fmla="*/ 5 w 422"/>
                <a:gd name="T109" fmla="*/ 417 h 422"/>
                <a:gd name="T110" fmla="*/ 7 w 422"/>
                <a:gd name="T111" fmla="*/ 419 h 422"/>
                <a:gd name="T112" fmla="*/ 9 w 422"/>
                <a:gd name="T113" fmla="*/ 421 h 422"/>
                <a:gd name="T114" fmla="*/ 12 w 422"/>
                <a:gd name="T115" fmla="*/ 421 h 422"/>
                <a:gd name="T116" fmla="*/ 15 w 422"/>
                <a:gd name="T117" fmla="*/ 42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2" h="422">
                  <a:moveTo>
                    <a:pt x="15" y="422"/>
                  </a:moveTo>
                  <a:lnTo>
                    <a:pt x="407" y="422"/>
                  </a:lnTo>
                  <a:lnTo>
                    <a:pt x="409" y="421"/>
                  </a:lnTo>
                  <a:lnTo>
                    <a:pt x="412" y="421"/>
                  </a:lnTo>
                  <a:lnTo>
                    <a:pt x="414" y="419"/>
                  </a:lnTo>
                  <a:lnTo>
                    <a:pt x="416" y="417"/>
                  </a:lnTo>
                  <a:lnTo>
                    <a:pt x="419" y="414"/>
                  </a:lnTo>
                  <a:lnTo>
                    <a:pt x="420" y="412"/>
                  </a:lnTo>
                  <a:lnTo>
                    <a:pt x="421" y="409"/>
                  </a:lnTo>
                  <a:lnTo>
                    <a:pt x="422" y="407"/>
                  </a:lnTo>
                  <a:lnTo>
                    <a:pt x="421" y="386"/>
                  </a:lnTo>
                  <a:lnTo>
                    <a:pt x="420" y="365"/>
                  </a:lnTo>
                  <a:lnTo>
                    <a:pt x="416" y="345"/>
                  </a:lnTo>
                  <a:lnTo>
                    <a:pt x="413" y="324"/>
                  </a:lnTo>
                  <a:lnTo>
                    <a:pt x="409" y="305"/>
                  </a:lnTo>
                  <a:lnTo>
                    <a:pt x="403" y="286"/>
                  </a:lnTo>
                  <a:lnTo>
                    <a:pt x="397" y="266"/>
                  </a:lnTo>
                  <a:lnTo>
                    <a:pt x="390" y="248"/>
                  </a:lnTo>
                  <a:lnTo>
                    <a:pt x="381" y="230"/>
                  </a:lnTo>
                  <a:lnTo>
                    <a:pt x="372" y="213"/>
                  </a:lnTo>
                  <a:lnTo>
                    <a:pt x="363" y="196"/>
                  </a:lnTo>
                  <a:lnTo>
                    <a:pt x="352" y="180"/>
                  </a:lnTo>
                  <a:lnTo>
                    <a:pt x="340" y="163"/>
                  </a:lnTo>
                  <a:lnTo>
                    <a:pt x="329" y="148"/>
                  </a:lnTo>
                  <a:lnTo>
                    <a:pt x="316" y="133"/>
                  </a:lnTo>
                  <a:lnTo>
                    <a:pt x="302" y="119"/>
                  </a:lnTo>
                  <a:lnTo>
                    <a:pt x="288" y="106"/>
                  </a:lnTo>
                  <a:lnTo>
                    <a:pt x="274" y="93"/>
                  </a:lnTo>
                  <a:lnTo>
                    <a:pt x="258" y="81"/>
                  </a:lnTo>
                  <a:lnTo>
                    <a:pt x="242" y="69"/>
                  </a:lnTo>
                  <a:lnTo>
                    <a:pt x="226" y="59"/>
                  </a:lnTo>
                  <a:lnTo>
                    <a:pt x="208" y="49"/>
                  </a:lnTo>
                  <a:lnTo>
                    <a:pt x="191" y="40"/>
                  </a:lnTo>
                  <a:lnTo>
                    <a:pt x="173" y="32"/>
                  </a:lnTo>
                  <a:lnTo>
                    <a:pt x="155" y="25"/>
                  </a:lnTo>
                  <a:lnTo>
                    <a:pt x="135" y="19"/>
                  </a:lnTo>
                  <a:lnTo>
                    <a:pt x="116" y="13"/>
                  </a:lnTo>
                  <a:lnTo>
                    <a:pt x="97" y="8"/>
                  </a:lnTo>
                  <a:lnTo>
                    <a:pt x="76" y="5"/>
                  </a:lnTo>
                  <a:lnTo>
                    <a:pt x="56" y="3"/>
                  </a:lnTo>
                  <a:lnTo>
                    <a:pt x="36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2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406"/>
                  </a:lnTo>
                  <a:lnTo>
                    <a:pt x="0" y="409"/>
                  </a:lnTo>
                  <a:lnTo>
                    <a:pt x="1" y="412"/>
                  </a:lnTo>
                  <a:lnTo>
                    <a:pt x="2" y="414"/>
                  </a:lnTo>
                  <a:lnTo>
                    <a:pt x="5" y="417"/>
                  </a:lnTo>
                  <a:lnTo>
                    <a:pt x="7" y="419"/>
                  </a:lnTo>
                  <a:lnTo>
                    <a:pt x="9" y="421"/>
                  </a:lnTo>
                  <a:lnTo>
                    <a:pt x="12" y="421"/>
                  </a:lnTo>
                  <a:lnTo>
                    <a:pt x="15" y="42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8" name="Freeform 422">
              <a:extLst>
                <a:ext uri="{FF2B5EF4-FFF2-40B4-BE49-F238E27FC236}">
                  <a16:creationId xmlns:a16="http://schemas.microsoft.com/office/drawing/2014/main" id="{B6C21D7C-485A-218E-78C4-2EDA83039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588" y="4241800"/>
              <a:ext cx="220663" cy="258763"/>
            </a:xfrm>
            <a:custGeom>
              <a:avLst/>
              <a:gdLst>
                <a:gd name="T0" fmla="*/ 421 w 698"/>
                <a:gd name="T1" fmla="*/ 15 h 813"/>
                <a:gd name="T2" fmla="*/ 420 w 698"/>
                <a:gd name="T3" fmla="*/ 8 h 813"/>
                <a:gd name="T4" fmla="*/ 417 w 698"/>
                <a:gd name="T5" fmla="*/ 4 h 813"/>
                <a:gd name="T6" fmla="*/ 413 w 698"/>
                <a:gd name="T7" fmla="*/ 1 h 813"/>
                <a:gd name="T8" fmla="*/ 406 w 698"/>
                <a:gd name="T9" fmla="*/ 0 h 813"/>
                <a:gd name="T10" fmla="*/ 365 w 698"/>
                <a:gd name="T11" fmla="*/ 2 h 813"/>
                <a:gd name="T12" fmla="*/ 325 w 698"/>
                <a:gd name="T13" fmla="*/ 8 h 813"/>
                <a:gd name="T14" fmla="*/ 286 w 698"/>
                <a:gd name="T15" fmla="*/ 18 h 813"/>
                <a:gd name="T16" fmla="*/ 249 w 698"/>
                <a:gd name="T17" fmla="*/ 32 h 813"/>
                <a:gd name="T18" fmla="*/ 213 w 698"/>
                <a:gd name="T19" fmla="*/ 49 h 813"/>
                <a:gd name="T20" fmla="*/ 180 w 698"/>
                <a:gd name="T21" fmla="*/ 69 h 813"/>
                <a:gd name="T22" fmla="*/ 148 w 698"/>
                <a:gd name="T23" fmla="*/ 92 h 813"/>
                <a:gd name="T24" fmla="*/ 120 w 698"/>
                <a:gd name="T25" fmla="*/ 119 h 813"/>
                <a:gd name="T26" fmla="*/ 93 w 698"/>
                <a:gd name="T27" fmla="*/ 148 h 813"/>
                <a:gd name="T28" fmla="*/ 69 w 698"/>
                <a:gd name="T29" fmla="*/ 179 h 813"/>
                <a:gd name="T30" fmla="*/ 49 w 698"/>
                <a:gd name="T31" fmla="*/ 212 h 813"/>
                <a:gd name="T32" fmla="*/ 32 w 698"/>
                <a:gd name="T33" fmla="*/ 247 h 813"/>
                <a:gd name="T34" fmla="*/ 19 w 698"/>
                <a:gd name="T35" fmla="*/ 285 h 813"/>
                <a:gd name="T36" fmla="*/ 8 w 698"/>
                <a:gd name="T37" fmla="*/ 325 h 813"/>
                <a:gd name="T38" fmla="*/ 2 w 698"/>
                <a:gd name="T39" fmla="*/ 364 h 813"/>
                <a:gd name="T40" fmla="*/ 0 w 698"/>
                <a:gd name="T41" fmla="*/ 406 h 813"/>
                <a:gd name="T42" fmla="*/ 2 w 698"/>
                <a:gd name="T43" fmla="*/ 447 h 813"/>
                <a:gd name="T44" fmla="*/ 8 w 698"/>
                <a:gd name="T45" fmla="*/ 488 h 813"/>
                <a:gd name="T46" fmla="*/ 19 w 698"/>
                <a:gd name="T47" fmla="*/ 526 h 813"/>
                <a:gd name="T48" fmla="*/ 32 w 698"/>
                <a:gd name="T49" fmla="*/ 564 h 813"/>
                <a:gd name="T50" fmla="*/ 49 w 698"/>
                <a:gd name="T51" fmla="*/ 599 h 813"/>
                <a:gd name="T52" fmla="*/ 69 w 698"/>
                <a:gd name="T53" fmla="*/ 633 h 813"/>
                <a:gd name="T54" fmla="*/ 93 w 698"/>
                <a:gd name="T55" fmla="*/ 665 h 813"/>
                <a:gd name="T56" fmla="*/ 120 w 698"/>
                <a:gd name="T57" fmla="*/ 694 h 813"/>
                <a:gd name="T58" fmla="*/ 148 w 698"/>
                <a:gd name="T59" fmla="*/ 719 h 813"/>
                <a:gd name="T60" fmla="*/ 180 w 698"/>
                <a:gd name="T61" fmla="*/ 743 h 813"/>
                <a:gd name="T62" fmla="*/ 213 w 698"/>
                <a:gd name="T63" fmla="*/ 763 h 813"/>
                <a:gd name="T64" fmla="*/ 249 w 698"/>
                <a:gd name="T65" fmla="*/ 780 h 813"/>
                <a:gd name="T66" fmla="*/ 286 w 698"/>
                <a:gd name="T67" fmla="*/ 794 h 813"/>
                <a:gd name="T68" fmla="*/ 325 w 698"/>
                <a:gd name="T69" fmla="*/ 804 h 813"/>
                <a:gd name="T70" fmla="*/ 365 w 698"/>
                <a:gd name="T71" fmla="*/ 810 h 813"/>
                <a:gd name="T72" fmla="*/ 406 w 698"/>
                <a:gd name="T73" fmla="*/ 813 h 813"/>
                <a:gd name="T74" fmla="*/ 447 w 698"/>
                <a:gd name="T75" fmla="*/ 810 h 813"/>
                <a:gd name="T76" fmla="*/ 487 w 698"/>
                <a:gd name="T77" fmla="*/ 804 h 813"/>
                <a:gd name="T78" fmla="*/ 525 w 698"/>
                <a:gd name="T79" fmla="*/ 794 h 813"/>
                <a:gd name="T80" fmla="*/ 562 w 698"/>
                <a:gd name="T81" fmla="*/ 782 h 813"/>
                <a:gd name="T82" fmla="*/ 598 w 698"/>
                <a:gd name="T83" fmla="*/ 764 h 813"/>
                <a:gd name="T84" fmla="*/ 632 w 698"/>
                <a:gd name="T85" fmla="*/ 744 h 813"/>
                <a:gd name="T86" fmla="*/ 664 w 698"/>
                <a:gd name="T87" fmla="*/ 720 h 813"/>
                <a:gd name="T88" fmla="*/ 694 w 698"/>
                <a:gd name="T89" fmla="*/ 694 h 813"/>
                <a:gd name="T90" fmla="*/ 697 w 698"/>
                <a:gd name="T91" fmla="*/ 688 h 813"/>
                <a:gd name="T92" fmla="*/ 698 w 698"/>
                <a:gd name="T93" fmla="*/ 683 h 813"/>
                <a:gd name="T94" fmla="*/ 697 w 698"/>
                <a:gd name="T95" fmla="*/ 676 h 813"/>
                <a:gd name="T96" fmla="*/ 694 w 698"/>
                <a:gd name="T97" fmla="*/ 672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98" h="813">
                  <a:moveTo>
                    <a:pt x="421" y="400"/>
                  </a:moveTo>
                  <a:lnTo>
                    <a:pt x="421" y="15"/>
                  </a:lnTo>
                  <a:lnTo>
                    <a:pt x="421" y="11"/>
                  </a:lnTo>
                  <a:lnTo>
                    <a:pt x="420" y="8"/>
                  </a:lnTo>
                  <a:lnTo>
                    <a:pt x="419" y="6"/>
                  </a:lnTo>
                  <a:lnTo>
                    <a:pt x="417" y="4"/>
                  </a:lnTo>
                  <a:lnTo>
                    <a:pt x="415" y="2"/>
                  </a:lnTo>
                  <a:lnTo>
                    <a:pt x="413" y="1"/>
                  </a:lnTo>
                  <a:lnTo>
                    <a:pt x="409" y="0"/>
                  </a:lnTo>
                  <a:lnTo>
                    <a:pt x="406" y="0"/>
                  </a:lnTo>
                  <a:lnTo>
                    <a:pt x="386" y="0"/>
                  </a:lnTo>
                  <a:lnTo>
                    <a:pt x="365" y="2"/>
                  </a:lnTo>
                  <a:lnTo>
                    <a:pt x="345" y="4"/>
                  </a:lnTo>
                  <a:lnTo>
                    <a:pt x="325" y="8"/>
                  </a:lnTo>
                  <a:lnTo>
                    <a:pt x="305" y="12"/>
                  </a:lnTo>
                  <a:lnTo>
                    <a:pt x="286" y="18"/>
                  </a:lnTo>
                  <a:lnTo>
                    <a:pt x="267" y="24"/>
                  </a:lnTo>
                  <a:lnTo>
                    <a:pt x="249" y="32"/>
                  </a:lnTo>
                  <a:lnTo>
                    <a:pt x="230" y="39"/>
                  </a:lnTo>
                  <a:lnTo>
                    <a:pt x="213" y="49"/>
                  </a:lnTo>
                  <a:lnTo>
                    <a:pt x="196" y="59"/>
                  </a:lnTo>
                  <a:lnTo>
                    <a:pt x="180" y="69"/>
                  </a:lnTo>
                  <a:lnTo>
                    <a:pt x="164" y="80"/>
                  </a:lnTo>
                  <a:lnTo>
                    <a:pt x="148" y="92"/>
                  </a:lnTo>
                  <a:lnTo>
                    <a:pt x="134" y="105"/>
                  </a:lnTo>
                  <a:lnTo>
                    <a:pt x="120" y="119"/>
                  </a:lnTo>
                  <a:lnTo>
                    <a:pt x="106" y="133"/>
                  </a:lnTo>
                  <a:lnTo>
                    <a:pt x="93" y="148"/>
                  </a:lnTo>
                  <a:lnTo>
                    <a:pt x="81" y="163"/>
                  </a:lnTo>
                  <a:lnTo>
                    <a:pt x="69" y="179"/>
                  </a:lnTo>
                  <a:lnTo>
                    <a:pt x="59" y="195"/>
                  </a:lnTo>
                  <a:lnTo>
                    <a:pt x="49" y="212"/>
                  </a:lnTo>
                  <a:lnTo>
                    <a:pt x="40" y="230"/>
                  </a:lnTo>
                  <a:lnTo>
                    <a:pt x="32" y="247"/>
                  </a:lnTo>
                  <a:lnTo>
                    <a:pt x="24" y="267"/>
                  </a:lnTo>
                  <a:lnTo>
                    <a:pt x="19" y="285"/>
                  </a:lnTo>
                  <a:lnTo>
                    <a:pt x="13" y="304"/>
                  </a:lnTo>
                  <a:lnTo>
                    <a:pt x="8" y="325"/>
                  </a:lnTo>
                  <a:lnTo>
                    <a:pt x="5" y="344"/>
                  </a:lnTo>
                  <a:lnTo>
                    <a:pt x="2" y="364"/>
                  </a:lnTo>
                  <a:lnTo>
                    <a:pt x="1" y="385"/>
                  </a:lnTo>
                  <a:lnTo>
                    <a:pt x="0" y="406"/>
                  </a:lnTo>
                  <a:lnTo>
                    <a:pt x="1" y="426"/>
                  </a:lnTo>
                  <a:lnTo>
                    <a:pt x="2" y="447"/>
                  </a:lnTo>
                  <a:lnTo>
                    <a:pt x="5" y="467"/>
                  </a:lnTo>
                  <a:lnTo>
                    <a:pt x="8" y="488"/>
                  </a:lnTo>
                  <a:lnTo>
                    <a:pt x="13" y="507"/>
                  </a:lnTo>
                  <a:lnTo>
                    <a:pt x="19" y="526"/>
                  </a:lnTo>
                  <a:lnTo>
                    <a:pt x="24" y="546"/>
                  </a:lnTo>
                  <a:lnTo>
                    <a:pt x="32" y="564"/>
                  </a:lnTo>
                  <a:lnTo>
                    <a:pt x="40" y="582"/>
                  </a:lnTo>
                  <a:lnTo>
                    <a:pt x="49" y="599"/>
                  </a:lnTo>
                  <a:lnTo>
                    <a:pt x="59" y="616"/>
                  </a:lnTo>
                  <a:lnTo>
                    <a:pt x="69" y="633"/>
                  </a:lnTo>
                  <a:lnTo>
                    <a:pt x="81" y="649"/>
                  </a:lnTo>
                  <a:lnTo>
                    <a:pt x="93" y="665"/>
                  </a:lnTo>
                  <a:lnTo>
                    <a:pt x="106" y="679"/>
                  </a:lnTo>
                  <a:lnTo>
                    <a:pt x="120" y="694"/>
                  </a:lnTo>
                  <a:lnTo>
                    <a:pt x="134" y="706"/>
                  </a:lnTo>
                  <a:lnTo>
                    <a:pt x="148" y="719"/>
                  </a:lnTo>
                  <a:lnTo>
                    <a:pt x="164" y="731"/>
                  </a:lnTo>
                  <a:lnTo>
                    <a:pt x="180" y="743"/>
                  </a:lnTo>
                  <a:lnTo>
                    <a:pt x="196" y="754"/>
                  </a:lnTo>
                  <a:lnTo>
                    <a:pt x="213" y="763"/>
                  </a:lnTo>
                  <a:lnTo>
                    <a:pt x="230" y="772"/>
                  </a:lnTo>
                  <a:lnTo>
                    <a:pt x="249" y="780"/>
                  </a:lnTo>
                  <a:lnTo>
                    <a:pt x="267" y="788"/>
                  </a:lnTo>
                  <a:lnTo>
                    <a:pt x="286" y="794"/>
                  </a:lnTo>
                  <a:lnTo>
                    <a:pt x="305" y="800"/>
                  </a:lnTo>
                  <a:lnTo>
                    <a:pt x="325" y="804"/>
                  </a:lnTo>
                  <a:lnTo>
                    <a:pt x="345" y="807"/>
                  </a:lnTo>
                  <a:lnTo>
                    <a:pt x="365" y="810"/>
                  </a:lnTo>
                  <a:lnTo>
                    <a:pt x="386" y="812"/>
                  </a:lnTo>
                  <a:lnTo>
                    <a:pt x="406" y="813"/>
                  </a:lnTo>
                  <a:lnTo>
                    <a:pt x="427" y="812"/>
                  </a:lnTo>
                  <a:lnTo>
                    <a:pt x="447" y="810"/>
                  </a:lnTo>
                  <a:lnTo>
                    <a:pt x="467" y="808"/>
                  </a:lnTo>
                  <a:lnTo>
                    <a:pt x="487" y="804"/>
                  </a:lnTo>
                  <a:lnTo>
                    <a:pt x="506" y="800"/>
                  </a:lnTo>
                  <a:lnTo>
                    <a:pt x="525" y="794"/>
                  </a:lnTo>
                  <a:lnTo>
                    <a:pt x="543" y="789"/>
                  </a:lnTo>
                  <a:lnTo>
                    <a:pt x="562" y="782"/>
                  </a:lnTo>
                  <a:lnTo>
                    <a:pt x="580" y="774"/>
                  </a:lnTo>
                  <a:lnTo>
                    <a:pt x="598" y="764"/>
                  </a:lnTo>
                  <a:lnTo>
                    <a:pt x="615" y="755"/>
                  </a:lnTo>
                  <a:lnTo>
                    <a:pt x="632" y="744"/>
                  </a:lnTo>
                  <a:lnTo>
                    <a:pt x="649" y="733"/>
                  </a:lnTo>
                  <a:lnTo>
                    <a:pt x="664" y="720"/>
                  </a:lnTo>
                  <a:lnTo>
                    <a:pt x="680" y="707"/>
                  </a:lnTo>
                  <a:lnTo>
                    <a:pt x="694" y="694"/>
                  </a:lnTo>
                  <a:lnTo>
                    <a:pt x="696" y="691"/>
                  </a:lnTo>
                  <a:lnTo>
                    <a:pt x="697" y="688"/>
                  </a:lnTo>
                  <a:lnTo>
                    <a:pt x="698" y="686"/>
                  </a:lnTo>
                  <a:lnTo>
                    <a:pt x="698" y="683"/>
                  </a:lnTo>
                  <a:lnTo>
                    <a:pt x="698" y="680"/>
                  </a:lnTo>
                  <a:lnTo>
                    <a:pt x="697" y="676"/>
                  </a:lnTo>
                  <a:lnTo>
                    <a:pt x="696" y="674"/>
                  </a:lnTo>
                  <a:lnTo>
                    <a:pt x="694" y="672"/>
                  </a:lnTo>
                  <a:lnTo>
                    <a:pt x="421" y="4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9" name="Freeform 423">
              <a:extLst>
                <a:ext uri="{FF2B5EF4-FFF2-40B4-BE49-F238E27FC236}">
                  <a16:creationId xmlns:a16="http://schemas.microsoft.com/office/drawing/2014/main" id="{985C0838-4574-2D4A-09FB-5AE8BCF3A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988" y="4356100"/>
              <a:ext cx="134938" cy="98425"/>
            </a:xfrm>
            <a:custGeom>
              <a:avLst/>
              <a:gdLst>
                <a:gd name="T0" fmla="*/ 407 w 422"/>
                <a:gd name="T1" fmla="*/ 0 h 307"/>
                <a:gd name="T2" fmla="*/ 15 w 422"/>
                <a:gd name="T3" fmla="*/ 0 h 307"/>
                <a:gd name="T4" fmla="*/ 11 w 422"/>
                <a:gd name="T5" fmla="*/ 0 h 307"/>
                <a:gd name="T6" fmla="*/ 7 w 422"/>
                <a:gd name="T7" fmla="*/ 2 h 307"/>
                <a:gd name="T8" fmla="*/ 4 w 422"/>
                <a:gd name="T9" fmla="*/ 5 h 307"/>
                <a:gd name="T10" fmla="*/ 1 w 422"/>
                <a:gd name="T11" fmla="*/ 9 h 307"/>
                <a:gd name="T12" fmla="*/ 0 w 422"/>
                <a:gd name="T13" fmla="*/ 13 h 307"/>
                <a:gd name="T14" fmla="*/ 0 w 422"/>
                <a:gd name="T15" fmla="*/ 17 h 307"/>
                <a:gd name="T16" fmla="*/ 1 w 422"/>
                <a:gd name="T17" fmla="*/ 21 h 307"/>
                <a:gd name="T18" fmla="*/ 5 w 422"/>
                <a:gd name="T19" fmla="*/ 26 h 307"/>
                <a:gd name="T20" fmla="*/ 281 w 422"/>
                <a:gd name="T21" fmla="*/ 303 h 307"/>
                <a:gd name="T22" fmla="*/ 283 w 422"/>
                <a:gd name="T23" fmla="*/ 304 h 307"/>
                <a:gd name="T24" fmla="*/ 286 w 422"/>
                <a:gd name="T25" fmla="*/ 306 h 307"/>
                <a:gd name="T26" fmla="*/ 289 w 422"/>
                <a:gd name="T27" fmla="*/ 306 h 307"/>
                <a:gd name="T28" fmla="*/ 292 w 422"/>
                <a:gd name="T29" fmla="*/ 307 h 307"/>
                <a:gd name="T30" fmla="*/ 294 w 422"/>
                <a:gd name="T31" fmla="*/ 306 h 307"/>
                <a:gd name="T32" fmla="*/ 297 w 422"/>
                <a:gd name="T33" fmla="*/ 306 h 307"/>
                <a:gd name="T34" fmla="*/ 300 w 422"/>
                <a:gd name="T35" fmla="*/ 304 h 307"/>
                <a:gd name="T36" fmla="*/ 303 w 422"/>
                <a:gd name="T37" fmla="*/ 303 h 307"/>
                <a:gd name="T38" fmla="*/ 317 w 422"/>
                <a:gd name="T39" fmla="*/ 288 h 307"/>
                <a:gd name="T40" fmla="*/ 330 w 422"/>
                <a:gd name="T41" fmla="*/ 272 h 307"/>
                <a:gd name="T42" fmla="*/ 341 w 422"/>
                <a:gd name="T43" fmla="*/ 256 h 307"/>
                <a:gd name="T44" fmla="*/ 353 w 422"/>
                <a:gd name="T45" fmla="*/ 240 h 307"/>
                <a:gd name="T46" fmla="*/ 364 w 422"/>
                <a:gd name="T47" fmla="*/ 223 h 307"/>
                <a:gd name="T48" fmla="*/ 374 w 422"/>
                <a:gd name="T49" fmla="*/ 206 h 307"/>
                <a:gd name="T50" fmla="*/ 382 w 422"/>
                <a:gd name="T51" fmla="*/ 189 h 307"/>
                <a:gd name="T52" fmla="*/ 391 w 422"/>
                <a:gd name="T53" fmla="*/ 171 h 307"/>
                <a:gd name="T54" fmla="*/ 398 w 422"/>
                <a:gd name="T55" fmla="*/ 152 h 307"/>
                <a:gd name="T56" fmla="*/ 404 w 422"/>
                <a:gd name="T57" fmla="*/ 133 h 307"/>
                <a:gd name="T58" fmla="*/ 409 w 422"/>
                <a:gd name="T59" fmla="*/ 114 h 307"/>
                <a:gd name="T60" fmla="*/ 413 w 422"/>
                <a:gd name="T61" fmla="*/ 94 h 307"/>
                <a:gd name="T62" fmla="*/ 416 w 422"/>
                <a:gd name="T63" fmla="*/ 75 h 307"/>
                <a:gd name="T64" fmla="*/ 420 w 422"/>
                <a:gd name="T65" fmla="*/ 55 h 307"/>
                <a:gd name="T66" fmla="*/ 421 w 422"/>
                <a:gd name="T67" fmla="*/ 35 h 307"/>
                <a:gd name="T68" fmla="*/ 422 w 422"/>
                <a:gd name="T69" fmla="*/ 15 h 307"/>
                <a:gd name="T70" fmla="*/ 421 w 422"/>
                <a:gd name="T71" fmla="*/ 12 h 307"/>
                <a:gd name="T72" fmla="*/ 420 w 422"/>
                <a:gd name="T73" fmla="*/ 9 h 307"/>
                <a:gd name="T74" fmla="*/ 419 w 422"/>
                <a:gd name="T75" fmla="*/ 6 h 307"/>
                <a:gd name="T76" fmla="*/ 416 w 422"/>
                <a:gd name="T77" fmla="*/ 4 h 307"/>
                <a:gd name="T78" fmla="*/ 414 w 422"/>
                <a:gd name="T79" fmla="*/ 2 h 307"/>
                <a:gd name="T80" fmla="*/ 412 w 422"/>
                <a:gd name="T81" fmla="*/ 1 h 307"/>
                <a:gd name="T82" fmla="*/ 409 w 422"/>
                <a:gd name="T83" fmla="*/ 0 h 307"/>
                <a:gd name="T84" fmla="*/ 407 w 422"/>
                <a:gd name="T8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2" h="307">
                  <a:moveTo>
                    <a:pt x="407" y="0"/>
                  </a:moveTo>
                  <a:lnTo>
                    <a:pt x="15" y="0"/>
                  </a:lnTo>
                  <a:lnTo>
                    <a:pt x="11" y="0"/>
                  </a:lnTo>
                  <a:lnTo>
                    <a:pt x="7" y="2"/>
                  </a:lnTo>
                  <a:lnTo>
                    <a:pt x="4" y="5"/>
                  </a:lnTo>
                  <a:lnTo>
                    <a:pt x="1" y="9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5" y="26"/>
                  </a:lnTo>
                  <a:lnTo>
                    <a:pt x="281" y="303"/>
                  </a:lnTo>
                  <a:lnTo>
                    <a:pt x="283" y="304"/>
                  </a:lnTo>
                  <a:lnTo>
                    <a:pt x="286" y="306"/>
                  </a:lnTo>
                  <a:lnTo>
                    <a:pt x="289" y="306"/>
                  </a:lnTo>
                  <a:lnTo>
                    <a:pt x="292" y="307"/>
                  </a:lnTo>
                  <a:lnTo>
                    <a:pt x="294" y="306"/>
                  </a:lnTo>
                  <a:lnTo>
                    <a:pt x="297" y="306"/>
                  </a:lnTo>
                  <a:lnTo>
                    <a:pt x="300" y="304"/>
                  </a:lnTo>
                  <a:lnTo>
                    <a:pt x="303" y="303"/>
                  </a:lnTo>
                  <a:lnTo>
                    <a:pt x="317" y="288"/>
                  </a:lnTo>
                  <a:lnTo>
                    <a:pt x="330" y="272"/>
                  </a:lnTo>
                  <a:lnTo>
                    <a:pt x="341" y="256"/>
                  </a:lnTo>
                  <a:lnTo>
                    <a:pt x="353" y="240"/>
                  </a:lnTo>
                  <a:lnTo>
                    <a:pt x="364" y="223"/>
                  </a:lnTo>
                  <a:lnTo>
                    <a:pt x="374" y="206"/>
                  </a:lnTo>
                  <a:lnTo>
                    <a:pt x="382" y="189"/>
                  </a:lnTo>
                  <a:lnTo>
                    <a:pt x="391" y="171"/>
                  </a:lnTo>
                  <a:lnTo>
                    <a:pt x="398" y="152"/>
                  </a:lnTo>
                  <a:lnTo>
                    <a:pt x="404" y="133"/>
                  </a:lnTo>
                  <a:lnTo>
                    <a:pt x="409" y="114"/>
                  </a:lnTo>
                  <a:lnTo>
                    <a:pt x="413" y="94"/>
                  </a:lnTo>
                  <a:lnTo>
                    <a:pt x="416" y="75"/>
                  </a:lnTo>
                  <a:lnTo>
                    <a:pt x="420" y="55"/>
                  </a:lnTo>
                  <a:lnTo>
                    <a:pt x="421" y="35"/>
                  </a:lnTo>
                  <a:lnTo>
                    <a:pt x="422" y="15"/>
                  </a:lnTo>
                  <a:lnTo>
                    <a:pt x="421" y="12"/>
                  </a:lnTo>
                  <a:lnTo>
                    <a:pt x="420" y="9"/>
                  </a:lnTo>
                  <a:lnTo>
                    <a:pt x="419" y="6"/>
                  </a:lnTo>
                  <a:lnTo>
                    <a:pt x="416" y="4"/>
                  </a:lnTo>
                  <a:lnTo>
                    <a:pt x="414" y="2"/>
                  </a:lnTo>
                  <a:lnTo>
                    <a:pt x="412" y="1"/>
                  </a:lnTo>
                  <a:lnTo>
                    <a:pt x="409" y="0"/>
                  </a:lnTo>
                  <a:lnTo>
                    <a:pt x="407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</p:grpSp>
      <p:sp>
        <p:nvSpPr>
          <p:cNvPr id="111" name="TextBox 47">
            <a:extLst>
              <a:ext uri="{FF2B5EF4-FFF2-40B4-BE49-F238E27FC236}">
                <a16:creationId xmlns:a16="http://schemas.microsoft.com/office/drawing/2014/main" id="{F8795086-CDDF-4E06-8B8E-9742E99E04A5}"/>
              </a:ext>
            </a:extLst>
          </p:cNvPr>
          <p:cNvSpPr txBox="1"/>
          <p:nvPr/>
        </p:nvSpPr>
        <p:spPr>
          <a:xfrm>
            <a:off x="2209800" y="1651894"/>
            <a:ext cx="8329121" cy="147732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AutoNum type="arabicParenR"/>
            </a:pPr>
            <a:r>
              <a:rPr lang="en-US" sz="3200" b="1" dirty="0"/>
              <a:t>Earned Income That Is Going Elsewhere</a:t>
            </a:r>
          </a:p>
          <a:p>
            <a:pPr marL="514350" indent="-514350" algn="just">
              <a:buAutoNum type="arabicParenR"/>
            </a:pPr>
            <a:endParaRPr lang="en-US" sz="3200" b="1" dirty="0"/>
          </a:p>
          <a:p>
            <a:pPr marL="514350" indent="-514350" algn="just">
              <a:buAutoNum type="arabicParenR"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Need for Additional Revenue</a:t>
            </a:r>
          </a:p>
        </p:txBody>
      </p:sp>
      <p:sp>
        <p:nvSpPr>
          <p:cNvPr id="128" name="Title 127">
            <a:extLst>
              <a:ext uri="{FF2B5EF4-FFF2-40B4-BE49-F238E27FC236}">
                <a16:creationId xmlns:a16="http://schemas.microsoft.com/office/drawing/2014/main" id="{61F57944-1C3E-C736-CF09-3818400B2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5696"/>
            <a:ext cx="10515600" cy="553998"/>
          </a:xfrm>
        </p:spPr>
        <p:txBody>
          <a:bodyPr/>
          <a:lstStyle/>
          <a:p>
            <a:r>
              <a:rPr lang="en-US" sz="4000" b="1" dirty="0"/>
              <a:t>Special meeting</a:t>
            </a:r>
          </a:p>
        </p:txBody>
      </p:sp>
      <p:sp>
        <p:nvSpPr>
          <p:cNvPr id="130" name="Slide Number Placeholder 129">
            <a:extLst>
              <a:ext uri="{FF2B5EF4-FFF2-40B4-BE49-F238E27FC236}">
                <a16:creationId xmlns:a16="http://schemas.microsoft.com/office/drawing/2014/main" id="{853D0D85-3A6D-B794-6919-267834739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7650" y="609353"/>
            <a:ext cx="419100" cy="365125"/>
          </a:xfrm>
        </p:spPr>
        <p:txBody>
          <a:bodyPr/>
          <a:lstStyle/>
          <a:p>
            <a:fld id="{0FD50806-BABF-4915-9689-3B9956D1C75C}" type="slidenum">
              <a:rPr lang="en-US" sz="1600" b="1" smtClean="0"/>
              <a:pPr/>
              <a:t>1</a:t>
            </a:fld>
            <a:endParaRPr lang="en-US" sz="1600" b="1" dirty="0"/>
          </a:p>
        </p:txBody>
      </p:sp>
      <p:pic>
        <p:nvPicPr>
          <p:cNvPr id="6" name="Picture 5" descr="A sign with a horse and a fence&#10;&#10;AI-generated content may be incorrect.">
            <a:extLst>
              <a:ext uri="{FF2B5EF4-FFF2-40B4-BE49-F238E27FC236}">
                <a16:creationId xmlns:a16="http://schemas.microsoft.com/office/drawing/2014/main" id="{4234F899-46C9-35FC-FCC8-4458D9182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9971" y="6070694"/>
            <a:ext cx="1261830" cy="79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80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06C38-C766-65E2-F3C3-133D56463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 104" descr="This is an icon of a cellphone. ">
            <a:extLst>
              <a:ext uri="{FF2B5EF4-FFF2-40B4-BE49-F238E27FC236}">
                <a16:creationId xmlns:a16="http://schemas.microsoft.com/office/drawing/2014/main" id="{EA598509-AA04-EB76-1A4D-4BC71B8C232A}"/>
              </a:ext>
            </a:extLst>
          </p:cNvPr>
          <p:cNvGrpSpPr/>
          <p:nvPr/>
        </p:nvGrpSpPr>
        <p:grpSpPr>
          <a:xfrm>
            <a:off x="7323719" y="3367615"/>
            <a:ext cx="148718" cy="193653"/>
            <a:chOff x="7373011" y="2614988"/>
            <a:chExt cx="220663" cy="287338"/>
          </a:xfrm>
          <a:solidFill>
            <a:schemeClr val="bg1"/>
          </a:solidFill>
        </p:grpSpPr>
        <p:sp>
          <p:nvSpPr>
            <p:cNvPr id="78" name="Freeform 1497">
              <a:extLst>
                <a:ext uri="{FF2B5EF4-FFF2-40B4-BE49-F238E27FC236}">
                  <a16:creationId xmlns:a16="http://schemas.microsoft.com/office/drawing/2014/main" id="{111E9F53-6681-1F58-A2CF-A963EC6995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73011" y="2614988"/>
              <a:ext cx="220663" cy="287338"/>
            </a:xfrm>
            <a:custGeom>
              <a:avLst/>
              <a:gdLst>
                <a:gd name="T0" fmla="*/ 91 w 695"/>
                <a:gd name="T1" fmla="*/ 120 h 906"/>
                <a:gd name="T2" fmla="*/ 347 w 695"/>
                <a:gd name="T3" fmla="*/ 845 h 906"/>
                <a:gd name="T4" fmla="*/ 322 w 695"/>
                <a:gd name="T5" fmla="*/ 837 h 906"/>
                <a:gd name="T6" fmla="*/ 305 w 695"/>
                <a:gd name="T7" fmla="*/ 817 h 906"/>
                <a:gd name="T8" fmla="*/ 303 w 695"/>
                <a:gd name="T9" fmla="*/ 791 h 906"/>
                <a:gd name="T10" fmla="*/ 315 w 695"/>
                <a:gd name="T11" fmla="*/ 767 h 906"/>
                <a:gd name="T12" fmla="*/ 339 w 695"/>
                <a:gd name="T13" fmla="*/ 755 h 906"/>
                <a:gd name="T14" fmla="*/ 365 w 695"/>
                <a:gd name="T15" fmla="*/ 759 h 906"/>
                <a:gd name="T16" fmla="*/ 385 w 695"/>
                <a:gd name="T17" fmla="*/ 774 h 906"/>
                <a:gd name="T18" fmla="*/ 393 w 695"/>
                <a:gd name="T19" fmla="*/ 799 h 906"/>
                <a:gd name="T20" fmla="*/ 385 w 695"/>
                <a:gd name="T21" fmla="*/ 825 h 906"/>
                <a:gd name="T22" fmla="*/ 365 w 695"/>
                <a:gd name="T23" fmla="*/ 842 h 906"/>
                <a:gd name="T24" fmla="*/ 347 w 695"/>
                <a:gd name="T25" fmla="*/ 53 h 906"/>
                <a:gd name="T26" fmla="*/ 360 w 695"/>
                <a:gd name="T27" fmla="*/ 57 h 906"/>
                <a:gd name="T28" fmla="*/ 368 w 695"/>
                <a:gd name="T29" fmla="*/ 67 h 906"/>
                <a:gd name="T30" fmla="*/ 370 w 695"/>
                <a:gd name="T31" fmla="*/ 80 h 906"/>
                <a:gd name="T32" fmla="*/ 363 w 695"/>
                <a:gd name="T33" fmla="*/ 91 h 906"/>
                <a:gd name="T34" fmla="*/ 352 w 695"/>
                <a:gd name="T35" fmla="*/ 98 h 906"/>
                <a:gd name="T36" fmla="*/ 339 w 695"/>
                <a:gd name="T37" fmla="*/ 96 h 906"/>
                <a:gd name="T38" fmla="*/ 329 w 695"/>
                <a:gd name="T39" fmla="*/ 88 h 906"/>
                <a:gd name="T40" fmla="*/ 325 w 695"/>
                <a:gd name="T41" fmla="*/ 76 h 906"/>
                <a:gd name="T42" fmla="*/ 329 w 695"/>
                <a:gd name="T43" fmla="*/ 63 h 906"/>
                <a:gd name="T44" fmla="*/ 339 w 695"/>
                <a:gd name="T45" fmla="*/ 55 h 906"/>
                <a:gd name="T46" fmla="*/ 347 w 695"/>
                <a:gd name="T47" fmla="*/ 53 h 906"/>
                <a:gd name="T48" fmla="*/ 82 w 695"/>
                <a:gd name="T49" fmla="*/ 1 h 906"/>
                <a:gd name="T50" fmla="*/ 55 w 695"/>
                <a:gd name="T51" fmla="*/ 7 h 906"/>
                <a:gd name="T52" fmla="*/ 33 w 695"/>
                <a:gd name="T53" fmla="*/ 21 h 906"/>
                <a:gd name="T54" fmla="*/ 16 w 695"/>
                <a:gd name="T55" fmla="*/ 39 h 906"/>
                <a:gd name="T56" fmla="*/ 5 w 695"/>
                <a:gd name="T57" fmla="*/ 64 h 906"/>
                <a:gd name="T58" fmla="*/ 0 w 695"/>
                <a:gd name="T59" fmla="*/ 90 h 906"/>
                <a:gd name="T60" fmla="*/ 2 w 695"/>
                <a:gd name="T61" fmla="*/ 833 h 906"/>
                <a:gd name="T62" fmla="*/ 11 w 695"/>
                <a:gd name="T63" fmla="*/ 858 h 906"/>
                <a:gd name="T64" fmla="*/ 27 w 695"/>
                <a:gd name="T65" fmla="*/ 879 h 906"/>
                <a:gd name="T66" fmla="*/ 48 w 695"/>
                <a:gd name="T67" fmla="*/ 895 h 906"/>
                <a:gd name="T68" fmla="*/ 73 w 695"/>
                <a:gd name="T69" fmla="*/ 903 h 906"/>
                <a:gd name="T70" fmla="*/ 604 w 695"/>
                <a:gd name="T71" fmla="*/ 906 h 906"/>
                <a:gd name="T72" fmla="*/ 631 w 695"/>
                <a:gd name="T73" fmla="*/ 901 h 906"/>
                <a:gd name="T74" fmla="*/ 655 w 695"/>
                <a:gd name="T75" fmla="*/ 890 h 906"/>
                <a:gd name="T76" fmla="*/ 674 w 695"/>
                <a:gd name="T77" fmla="*/ 872 h 906"/>
                <a:gd name="T78" fmla="*/ 687 w 695"/>
                <a:gd name="T79" fmla="*/ 850 h 906"/>
                <a:gd name="T80" fmla="*/ 694 w 695"/>
                <a:gd name="T81" fmla="*/ 824 h 906"/>
                <a:gd name="T82" fmla="*/ 694 w 695"/>
                <a:gd name="T83" fmla="*/ 82 h 906"/>
                <a:gd name="T84" fmla="*/ 687 w 695"/>
                <a:gd name="T85" fmla="*/ 55 h 906"/>
                <a:gd name="T86" fmla="*/ 674 w 695"/>
                <a:gd name="T87" fmla="*/ 33 h 906"/>
                <a:gd name="T88" fmla="*/ 655 w 695"/>
                <a:gd name="T89" fmla="*/ 15 h 906"/>
                <a:gd name="T90" fmla="*/ 631 w 695"/>
                <a:gd name="T91" fmla="*/ 4 h 906"/>
                <a:gd name="T92" fmla="*/ 604 w 695"/>
                <a:gd name="T93" fmla="*/ 0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95" h="906">
                  <a:moveTo>
                    <a:pt x="604" y="724"/>
                  </a:moveTo>
                  <a:lnTo>
                    <a:pt x="91" y="724"/>
                  </a:lnTo>
                  <a:lnTo>
                    <a:pt x="91" y="120"/>
                  </a:lnTo>
                  <a:lnTo>
                    <a:pt x="604" y="120"/>
                  </a:lnTo>
                  <a:lnTo>
                    <a:pt x="604" y="724"/>
                  </a:lnTo>
                  <a:close/>
                  <a:moveTo>
                    <a:pt x="347" y="845"/>
                  </a:moveTo>
                  <a:lnTo>
                    <a:pt x="339" y="844"/>
                  </a:lnTo>
                  <a:lnTo>
                    <a:pt x="330" y="842"/>
                  </a:lnTo>
                  <a:lnTo>
                    <a:pt x="322" y="837"/>
                  </a:lnTo>
                  <a:lnTo>
                    <a:pt x="315" y="832"/>
                  </a:lnTo>
                  <a:lnTo>
                    <a:pt x="310" y="825"/>
                  </a:lnTo>
                  <a:lnTo>
                    <a:pt x="305" y="817"/>
                  </a:lnTo>
                  <a:lnTo>
                    <a:pt x="303" y="809"/>
                  </a:lnTo>
                  <a:lnTo>
                    <a:pt x="302" y="799"/>
                  </a:lnTo>
                  <a:lnTo>
                    <a:pt x="303" y="791"/>
                  </a:lnTo>
                  <a:lnTo>
                    <a:pt x="305" y="782"/>
                  </a:lnTo>
                  <a:lnTo>
                    <a:pt x="310" y="774"/>
                  </a:lnTo>
                  <a:lnTo>
                    <a:pt x="315" y="767"/>
                  </a:lnTo>
                  <a:lnTo>
                    <a:pt x="322" y="762"/>
                  </a:lnTo>
                  <a:lnTo>
                    <a:pt x="330" y="759"/>
                  </a:lnTo>
                  <a:lnTo>
                    <a:pt x="339" y="755"/>
                  </a:lnTo>
                  <a:lnTo>
                    <a:pt x="347" y="754"/>
                  </a:lnTo>
                  <a:lnTo>
                    <a:pt x="356" y="755"/>
                  </a:lnTo>
                  <a:lnTo>
                    <a:pt x="365" y="759"/>
                  </a:lnTo>
                  <a:lnTo>
                    <a:pt x="373" y="762"/>
                  </a:lnTo>
                  <a:lnTo>
                    <a:pt x="380" y="767"/>
                  </a:lnTo>
                  <a:lnTo>
                    <a:pt x="385" y="774"/>
                  </a:lnTo>
                  <a:lnTo>
                    <a:pt x="389" y="782"/>
                  </a:lnTo>
                  <a:lnTo>
                    <a:pt x="392" y="791"/>
                  </a:lnTo>
                  <a:lnTo>
                    <a:pt x="393" y="799"/>
                  </a:lnTo>
                  <a:lnTo>
                    <a:pt x="392" y="809"/>
                  </a:lnTo>
                  <a:lnTo>
                    <a:pt x="389" y="817"/>
                  </a:lnTo>
                  <a:lnTo>
                    <a:pt x="385" y="825"/>
                  </a:lnTo>
                  <a:lnTo>
                    <a:pt x="380" y="832"/>
                  </a:lnTo>
                  <a:lnTo>
                    <a:pt x="373" y="837"/>
                  </a:lnTo>
                  <a:lnTo>
                    <a:pt x="365" y="842"/>
                  </a:lnTo>
                  <a:lnTo>
                    <a:pt x="356" y="844"/>
                  </a:lnTo>
                  <a:lnTo>
                    <a:pt x="347" y="845"/>
                  </a:lnTo>
                  <a:close/>
                  <a:moveTo>
                    <a:pt x="347" y="53"/>
                  </a:moveTo>
                  <a:lnTo>
                    <a:pt x="352" y="53"/>
                  </a:lnTo>
                  <a:lnTo>
                    <a:pt x="356" y="55"/>
                  </a:lnTo>
                  <a:lnTo>
                    <a:pt x="360" y="57"/>
                  </a:lnTo>
                  <a:lnTo>
                    <a:pt x="363" y="59"/>
                  </a:lnTo>
                  <a:lnTo>
                    <a:pt x="366" y="63"/>
                  </a:lnTo>
                  <a:lnTo>
                    <a:pt x="368" y="67"/>
                  </a:lnTo>
                  <a:lnTo>
                    <a:pt x="370" y="70"/>
                  </a:lnTo>
                  <a:lnTo>
                    <a:pt x="370" y="76"/>
                  </a:lnTo>
                  <a:lnTo>
                    <a:pt x="370" y="80"/>
                  </a:lnTo>
                  <a:lnTo>
                    <a:pt x="368" y="85"/>
                  </a:lnTo>
                  <a:lnTo>
                    <a:pt x="366" y="88"/>
                  </a:lnTo>
                  <a:lnTo>
                    <a:pt x="363" y="91"/>
                  </a:lnTo>
                  <a:lnTo>
                    <a:pt x="360" y="95"/>
                  </a:lnTo>
                  <a:lnTo>
                    <a:pt x="356" y="96"/>
                  </a:lnTo>
                  <a:lnTo>
                    <a:pt x="352" y="98"/>
                  </a:lnTo>
                  <a:lnTo>
                    <a:pt x="347" y="98"/>
                  </a:lnTo>
                  <a:lnTo>
                    <a:pt x="343" y="98"/>
                  </a:lnTo>
                  <a:lnTo>
                    <a:pt x="339" y="96"/>
                  </a:lnTo>
                  <a:lnTo>
                    <a:pt x="335" y="95"/>
                  </a:lnTo>
                  <a:lnTo>
                    <a:pt x="331" y="91"/>
                  </a:lnTo>
                  <a:lnTo>
                    <a:pt x="329" y="88"/>
                  </a:lnTo>
                  <a:lnTo>
                    <a:pt x="326" y="85"/>
                  </a:lnTo>
                  <a:lnTo>
                    <a:pt x="325" y="80"/>
                  </a:lnTo>
                  <a:lnTo>
                    <a:pt x="325" y="76"/>
                  </a:lnTo>
                  <a:lnTo>
                    <a:pt x="325" y="70"/>
                  </a:lnTo>
                  <a:lnTo>
                    <a:pt x="326" y="67"/>
                  </a:lnTo>
                  <a:lnTo>
                    <a:pt x="329" y="63"/>
                  </a:lnTo>
                  <a:lnTo>
                    <a:pt x="331" y="59"/>
                  </a:lnTo>
                  <a:lnTo>
                    <a:pt x="335" y="57"/>
                  </a:lnTo>
                  <a:lnTo>
                    <a:pt x="339" y="55"/>
                  </a:lnTo>
                  <a:lnTo>
                    <a:pt x="343" y="54"/>
                  </a:lnTo>
                  <a:lnTo>
                    <a:pt x="347" y="53"/>
                  </a:lnTo>
                  <a:lnTo>
                    <a:pt x="347" y="53"/>
                  </a:lnTo>
                  <a:close/>
                  <a:moveTo>
                    <a:pt x="604" y="0"/>
                  </a:moveTo>
                  <a:lnTo>
                    <a:pt x="91" y="0"/>
                  </a:lnTo>
                  <a:lnTo>
                    <a:pt x="82" y="1"/>
                  </a:lnTo>
                  <a:lnTo>
                    <a:pt x="73" y="2"/>
                  </a:lnTo>
                  <a:lnTo>
                    <a:pt x="64" y="4"/>
                  </a:lnTo>
                  <a:lnTo>
                    <a:pt x="55" y="7"/>
                  </a:lnTo>
                  <a:lnTo>
                    <a:pt x="48" y="11"/>
                  </a:lnTo>
                  <a:lnTo>
                    <a:pt x="40" y="15"/>
                  </a:lnTo>
                  <a:lnTo>
                    <a:pt x="33" y="21"/>
                  </a:lnTo>
                  <a:lnTo>
                    <a:pt x="27" y="26"/>
                  </a:lnTo>
                  <a:lnTo>
                    <a:pt x="21" y="33"/>
                  </a:lnTo>
                  <a:lnTo>
                    <a:pt x="16" y="39"/>
                  </a:lnTo>
                  <a:lnTo>
                    <a:pt x="11" y="47"/>
                  </a:lnTo>
                  <a:lnTo>
                    <a:pt x="8" y="55"/>
                  </a:lnTo>
                  <a:lnTo>
                    <a:pt x="5" y="64"/>
                  </a:lnTo>
                  <a:lnTo>
                    <a:pt x="2" y="73"/>
                  </a:lnTo>
                  <a:lnTo>
                    <a:pt x="1" y="82"/>
                  </a:lnTo>
                  <a:lnTo>
                    <a:pt x="0" y="90"/>
                  </a:lnTo>
                  <a:lnTo>
                    <a:pt x="0" y="815"/>
                  </a:lnTo>
                  <a:lnTo>
                    <a:pt x="1" y="824"/>
                  </a:lnTo>
                  <a:lnTo>
                    <a:pt x="2" y="833"/>
                  </a:lnTo>
                  <a:lnTo>
                    <a:pt x="5" y="842"/>
                  </a:lnTo>
                  <a:lnTo>
                    <a:pt x="8" y="850"/>
                  </a:lnTo>
                  <a:lnTo>
                    <a:pt x="11" y="858"/>
                  </a:lnTo>
                  <a:lnTo>
                    <a:pt x="16" y="866"/>
                  </a:lnTo>
                  <a:lnTo>
                    <a:pt x="21" y="872"/>
                  </a:lnTo>
                  <a:lnTo>
                    <a:pt x="27" y="879"/>
                  </a:lnTo>
                  <a:lnTo>
                    <a:pt x="33" y="885"/>
                  </a:lnTo>
                  <a:lnTo>
                    <a:pt x="40" y="890"/>
                  </a:lnTo>
                  <a:lnTo>
                    <a:pt x="48" y="895"/>
                  </a:lnTo>
                  <a:lnTo>
                    <a:pt x="55" y="898"/>
                  </a:lnTo>
                  <a:lnTo>
                    <a:pt x="64" y="901"/>
                  </a:lnTo>
                  <a:lnTo>
                    <a:pt x="73" y="903"/>
                  </a:lnTo>
                  <a:lnTo>
                    <a:pt x="82" y="905"/>
                  </a:lnTo>
                  <a:lnTo>
                    <a:pt x="91" y="906"/>
                  </a:lnTo>
                  <a:lnTo>
                    <a:pt x="604" y="906"/>
                  </a:lnTo>
                  <a:lnTo>
                    <a:pt x="613" y="905"/>
                  </a:lnTo>
                  <a:lnTo>
                    <a:pt x="622" y="903"/>
                  </a:lnTo>
                  <a:lnTo>
                    <a:pt x="631" y="901"/>
                  </a:lnTo>
                  <a:lnTo>
                    <a:pt x="639" y="898"/>
                  </a:lnTo>
                  <a:lnTo>
                    <a:pt x="647" y="895"/>
                  </a:lnTo>
                  <a:lnTo>
                    <a:pt x="655" y="890"/>
                  </a:lnTo>
                  <a:lnTo>
                    <a:pt x="662" y="885"/>
                  </a:lnTo>
                  <a:lnTo>
                    <a:pt x="668" y="879"/>
                  </a:lnTo>
                  <a:lnTo>
                    <a:pt x="674" y="872"/>
                  </a:lnTo>
                  <a:lnTo>
                    <a:pt x="679" y="866"/>
                  </a:lnTo>
                  <a:lnTo>
                    <a:pt x="684" y="858"/>
                  </a:lnTo>
                  <a:lnTo>
                    <a:pt x="687" y="850"/>
                  </a:lnTo>
                  <a:lnTo>
                    <a:pt x="690" y="842"/>
                  </a:lnTo>
                  <a:lnTo>
                    <a:pt x="693" y="833"/>
                  </a:lnTo>
                  <a:lnTo>
                    <a:pt x="694" y="824"/>
                  </a:lnTo>
                  <a:lnTo>
                    <a:pt x="695" y="815"/>
                  </a:lnTo>
                  <a:lnTo>
                    <a:pt x="695" y="90"/>
                  </a:lnTo>
                  <a:lnTo>
                    <a:pt x="694" y="82"/>
                  </a:lnTo>
                  <a:lnTo>
                    <a:pt x="693" y="73"/>
                  </a:lnTo>
                  <a:lnTo>
                    <a:pt x="690" y="64"/>
                  </a:lnTo>
                  <a:lnTo>
                    <a:pt x="687" y="55"/>
                  </a:lnTo>
                  <a:lnTo>
                    <a:pt x="684" y="47"/>
                  </a:lnTo>
                  <a:lnTo>
                    <a:pt x="679" y="39"/>
                  </a:lnTo>
                  <a:lnTo>
                    <a:pt x="674" y="33"/>
                  </a:lnTo>
                  <a:lnTo>
                    <a:pt x="668" y="26"/>
                  </a:lnTo>
                  <a:lnTo>
                    <a:pt x="662" y="21"/>
                  </a:lnTo>
                  <a:lnTo>
                    <a:pt x="655" y="15"/>
                  </a:lnTo>
                  <a:lnTo>
                    <a:pt x="647" y="11"/>
                  </a:lnTo>
                  <a:lnTo>
                    <a:pt x="639" y="7"/>
                  </a:lnTo>
                  <a:lnTo>
                    <a:pt x="631" y="4"/>
                  </a:lnTo>
                  <a:lnTo>
                    <a:pt x="622" y="2"/>
                  </a:lnTo>
                  <a:lnTo>
                    <a:pt x="613" y="1"/>
                  </a:lnTo>
                  <a:lnTo>
                    <a:pt x="604" y="0"/>
                  </a:lnTo>
                  <a:lnTo>
                    <a:pt x="604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79" name="Rectangle 1498">
              <a:extLst>
                <a:ext uri="{FF2B5EF4-FFF2-40B4-BE49-F238E27FC236}">
                  <a16:creationId xmlns:a16="http://schemas.microsoft.com/office/drawing/2014/main" id="{D807D05F-9CCA-68A0-4A12-29D2264D8E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1749" y="26816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0" name="Rectangle 1499">
              <a:extLst>
                <a:ext uri="{FF2B5EF4-FFF2-40B4-BE49-F238E27FC236}">
                  <a16:creationId xmlns:a16="http://schemas.microsoft.com/office/drawing/2014/main" id="{C728C981-9007-1F3F-F068-EB97782CC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9849" y="26816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1" name="Rectangle 1500">
              <a:extLst>
                <a:ext uri="{FF2B5EF4-FFF2-40B4-BE49-F238E27FC236}">
                  <a16:creationId xmlns:a16="http://schemas.microsoft.com/office/drawing/2014/main" id="{CD6435A7-683F-E3A8-A633-77C32F7BB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7949" y="26816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2" name="Rectangle 1501">
              <a:extLst>
                <a:ext uri="{FF2B5EF4-FFF2-40B4-BE49-F238E27FC236}">
                  <a16:creationId xmlns:a16="http://schemas.microsoft.com/office/drawing/2014/main" id="{10815B66-10D5-6D03-71E0-CF7D007A9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1749" y="27197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3" name="Rectangle 1502">
              <a:extLst>
                <a:ext uri="{FF2B5EF4-FFF2-40B4-BE49-F238E27FC236}">
                  <a16:creationId xmlns:a16="http://schemas.microsoft.com/office/drawing/2014/main" id="{4C523189-ED28-36A6-C484-FCD25DD899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9849" y="27197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4" name="Rectangle 1503">
              <a:extLst>
                <a:ext uri="{FF2B5EF4-FFF2-40B4-BE49-F238E27FC236}">
                  <a16:creationId xmlns:a16="http://schemas.microsoft.com/office/drawing/2014/main" id="{BBEDDAC8-12F7-3B9D-9B46-1C055380D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7949" y="27197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5" name="Rectangle 1504">
              <a:extLst>
                <a:ext uri="{FF2B5EF4-FFF2-40B4-BE49-F238E27FC236}">
                  <a16:creationId xmlns:a16="http://schemas.microsoft.com/office/drawing/2014/main" id="{C2A2EDC0-0A32-0F40-3556-4CAAD56AEF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1749" y="27578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6" name="Rectangle 1505">
              <a:extLst>
                <a:ext uri="{FF2B5EF4-FFF2-40B4-BE49-F238E27FC236}">
                  <a16:creationId xmlns:a16="http://schemas.microsoft.com/office/drawing/2014/main" id="{B9D81871-FF83-D6E8-9004-CE9D1331E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9849" y="27578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106" name="Group 105" descr="This is an icon of money.">
            <a:extLst>
              <a:ext uri="{FF2B5EF4-FFF2-40B4-BE49-F238E27FC236}">
                <a16:creationId xmlns:a16="http://schemas.microsoft.com/office/drawing/2014/main" id="{4B0BB791-3D4E-39C9-7A78-93B3D612E09D}"/>
              </a:ext>
            </a:extLst>
          </p:cNvPr>
          <p:cNvGrpSpPr/>
          <p:nvPr/>
        </p:nvGrpSpPr>
        <p:grpSpPr>
          <a:xfrm>
            <a:off x="7306040" y="4029772"/>
            <a:ext cx="165086" cy="166002"/>
            <a:chOff x="7340467" y="3286760"/>
            <a:chExt cx="285750" cy="287338"/>
          </a:xfrm>
          <a:solidFill>
            <a:schemeClr val="bg1"/>
          </a:solidFill>
        </p:grpSpPr>
        <p:sp>
          <p:nvSpPr>
            <p:cNvPr id="88" name="Freeform 497">
              <a:extLst>
                <a:ext uri="{FF2B5EF4-FFF2-40B4-BE49-F238E27FC236}">
                  <a16:creationId xmlns:a16="http://schemas.microsoft.com/office/drawing/2014/main" id="{35CB1DFD-20E5-51DD-8B10-7B6F9FBD7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0467" y="3286760"/>
              <a:ext cx="285750" cy="182563"/>
            </a:xfrm>
            <a:custGeom>
              <a:avLst/>
              <a:gdLst>
                <a:gd name="T0" fmla="*/ 0 w 903"/>
                <a:gd name="T1" fmla="*/ 0 h 573"/>
                <a:gd name="T2" fmla="*/ 0 w 903"/>
                <a:gd name="T3" fmla="*/ 467 h 573"/>
                <a:gd name="T4" fmla="*/ 1 w 903"/>
                <a:gd name="T5" fmla="*/ 459 h 573"/>
                <a:gd name="T6" fmla="*/ 2 w 903"/>
                <a:gd name="T7" fmla="*/ 453 h 573"/>
                <a:gd name="T8" fmla="*/ 5 w 903"/>
                <a:gd name="T9" fmla="*/ 446 h 573"/>
                <a:gd name="T10" fmla="*/ 8 w 903"/>
                <a:gd name="T11" fmla="*/ 440 h 573"/>
                <a:gd name="T12" fmla="*/ 12 w 903"/>
                <a:gd name="T13" fmla="*/ 434 h 573"/>
                <a:gd name="T14" fmla="*/ 18 w 903"/>
                <a:gd name="T15" fmla="*/ 428 h 573"/>
                <a:gd name="T16" fmla="*/ 23 w 903"/>
                <a:gd name="T17" fmla="*/ 423 h 573"/>
                <a:gd name="T18" fmla="*/ 30 w 903"/>
                <a:gd name="T19" fmla="*/ 419 h 573"/>
                <a:gd name="T20" fmla="*/ 30 w 903"/>
                <a:gd name="T21" fmla="*/ 30 h 573"/>
                <a:gd name="T22" fmla="*/ 873 w 903"/>
                <a:gd name="T23" fmla="*/ 30 h 573"/>
                <a:gd name="T24" fmla="*/ 873 w 903"/>
                <a:gd name="T25" fmla="*/ 543 h 573"/>
                <a:gd name="T26" fmla="*/ 481 w 903"/>
                <a:gd name="T27" fmla="*/ 543 h 573"/>
                <a:gd name="T28" fmla="*/ 481 w 903"/>
                <a:gd name="T29" fmla="*/ 573 h 573"/>
                <a:gd name="T30" fmla="*/ 903 w 903"/>
                <a:gd name="T31" fmla="*/ 573 h 573"/>
                <a:gd name="T32" fmla="*/ 903 w 903"/>
                <a:gd name="T33" fmla="*/ 0 h 573"/>
                <a:gd name="T34" fmla="*/ 0 w 903"/>
                <a:gd name="T35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3" h="573">
                  <a:moveTo>
                    <a:pt x="0" y="0"/>
                  </a:moveTo>
                  <a:lnTo>
                    <a:pt x="0" y="467"/>
                  </a:lnTo>
                  <a:lnTo>
                    <a:pt x="1" y="459"/>
                  </a:lnTo>
                  <a:lnTo>
                    <a:pt x="2" y="453"/>
                  </a:lnTo>
                  <a:lnTo>
                    <a:pt x="5" y="446"/>
                  </a:lnTo>
                  <a:lnTo>
                    <a:pt x="8" y="440"/>
                  </a:lnTo>
                  <a:lnTo>
                    <a:pt x="12" y="434"/>
                  </a:lnTo>
                  <a:lnTo>
                    <a:pt x="18" y="428"/>
                  </a:lnTo>
                  <a:lnTo>
                    <a:pt x="23" y="423"/>
                  </a:lnTo>
                  <a:lnTo>
                    <a:pt x="30" y="419"/>
                  </a:lnTo>
                  <a:lnTo>
                    <a:pt x="30" y="30"/>
                  </a:lnTo>
                  <a:lnTo>
                    <a:pt x="873" y="30"/>
                  </a:lnTo>
                  <a:lnTo>
                    <a:pt x="873" y="543"/>
                  </a:lnTo>
                  <a:lnTo>
                    <a:pt x="481" y="543"/>
                  </a:lnTo>
                  <a:lnTo>
                    <a:pt x="481" y="573"/>
                  </a:lnTo>
                  <a:lnTo>
                    <a:pt x="903" y="573"/>
                  </a:lnTo>
                  <a:lnTo>
                    <a:pt x="9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9" name="Freeform 498">
              <a:extLst>
                <a:ext uri="{FF2B5EF4-FFF2-40B4-BE49-F238E27FC236}">
                  <a16:creationId xmlns:a16="http://schemas.microsoft.com/office/drawing/2014/main" id="{78385277-115F-218B-CCE0-421E2D2C9A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69042" y="3315335"/>
              <a:ext cx="228600" cy="125413"/>
            </a:xfrm>
            <a:custGeom>
              <a:avLst/>
              <a:gdLst>
                <a:gd name="T0" fmla="*/ 330 w 723"/>
                <a:gd name="T1" fmla="*/ 283 h 392"/>
                <a:gd name="T2" fmla="*/ 295 w 723"/>
                <a:gd name="T3" fmla="*/ 263 h 392"/>
                <a:gd name="T4" fmla="*/ 269 w 723"/>
                <a:gd name="T5" fmla="*/ 232 h 392"/>
                <a:gd name="T6" fmla="*/ 257 w 723"/>
                <a:gd name="T7" fmla="*/ 192 h 392"/>
                <a:gd name="T8" fmla="*/ 260 w 723"/>
                <a:gd name="T9" fmla="*/ 151 h 392"/>
                <a:gd name="T10" fmla="*/ 281 w 723"/>
                <a:gd name="T11" fmla="*/ 115 h 392"/>
                <a:gd name="T12" fmla="*/ 312 w 723"/>
                <a:gd name="T13" fmla="*/ 90 h 392"/>
                <a:gd name="T14" fmla="*/ 350 w 723"/>
                <a:gd name="T15" fmla="*/ 77 h 392"/>
                <a:gd name="T16" fmla="*/ 392 w 723"/>
                <a:gd name="T17" fmla="*/ 81 h 392"/>
                <a:gd name="T18" fmla="*/ 429 w 723"/>
                <a:gd name="T19" fmla="*/ 100 h 392"/>
                <a:gd name="T20" fmla="*/ 454 w 723"/>
                <a:gd name="T21" fmla="*/ 131 h 392"/>
                <a:gd name="T22" fmla="*/ 466 w 723"/>
                <a:gd name="T23" fmla="*/ 171 h 392"/>
                <a:gd name="T24" fmla="*/ 462 w 723"/>
                <a:gd name="T25" fmla="*/ 213 h 392"/>
                <a:gd name="T26" fmla="*/ 443 w 723"/>
                <a:gd name="T27" fmla="*/ 248 h 392"/>
                <a:gd name="T28" fmla="*/ 412 w 723"/>
                <a:gd name="T29" fmla="*/ 274 h 392"/>
                <a:gd name="T30" fmla="*/ 372 w 723"/>
                <a:gd name="T31" fmla="*/ 287 h 392"/>
                <a:gd name="T32" fmla="*/ 96 w 723"/>
                <a:gd name="T33" fmla="*/ 151 h 392"/>
                <a:gd name="T34" fmla="*/ 68 w 723"/>
                <a:gd name="T35" fmla="*/ 131 h 392"/>
                <a:gd name="T36" fmla="*/ 61 w 723"/>
                <a:gd name="T37" fmla="*/ 97 h 392"/>
                <a:gd name="T38" fmla="*/ 80 w 723"/>
                <a:gd name="T39" fmla="*/ 69 h 392"/>
                <a:gd name="T40" fmla="*/ 114 w 723"/>
                <a:gd name="T41" fmla="*/ 63 h 392"/>
                <a:gd name="T42" fmla="*/ 143 w 723"/>
                <a:gd name="T43" fmla="*/ 81 h 392"/>
                <a:gd name="T44" fmla="*/ 150 w 723"/>
                <a:gd name="T45" fmla="*/ 115 h 392"/>
                <a:gd name="T46" fmla="*/ 131 w 723"/>
                <a:gd name="T47" fmla="*/ 144 h 392"/>
                <a:gd name="T48" fmla="*/ 106 w 723"/>
                <a:gd name="T49" fmla="*/ 152 h 392"/>
                <a:gd name="T50" fmla="*/ 642 w 723"/>
                <a:gd name="T51" fmla="*/ 249 h 392"/>
                <a:gd name="T52" fmla="*/ 661 w 723"/>
                <a:gd name="T53" fmla="*/ 278 h 392"/>
                <a:gd name="T54" fmla="*/ 655 w 723"/>
                <a:gd name="T55" fmla="*/ 313 h 392"/>
                <a:gd name="T56" fmla="*/ 626 w 723"/>
                <a:gd name="T57" fmla="*/ 331 h 392"/>
                <a:gd name="T58" fmla="*/ 592 w 723"/>
                <a:gd name="T59" fmla="*/ 324 h 392"/>
                <a:gd name="T60" fmla="*/ 573 w 723"/>
                <a:gd name="T61" fmla="*/ 297 h 392"/>
                <a:gd name="T62" fmla="*/ 580 w 723"/>
                <a:gd name="T63" fmla="*/ 262 h 392"/>
                <a:gd name="T64" fmla="*/ 608 w 723"/>
                <a:gd name="T65" fmla="*/ 243 h 392"/>
                <a:gd name="T66" fmla="*/ 669 w 723"/>
                <a:gd name="T67" fmla="*/ 392 h 392"/>
                <a:gd name="T68" fmla="*/ 691 w 723"/>
                <a:gd name="T69" fmla="*/ 386 h 392"/>
                <a:gd name="T70" fmla="*/ 709 w 723"/>
                <a:gd name="T71" fmla="*/ 371 h 392"/>
                <a:gd name="T72" fmla="*/ 720 w 723"/>
                <a:gd name="T73" fmla="*/ 350 h 392"/>
                <a:gd name="T74" fmla="*/ 723 w 723"/>
                <a:gd name="T75" fmla="*/ 62 h 392"/>
                <a:gd name="T76" fmla="*/ 718 w 723"/>
                <a:gd name="T77" fmla="*/ 38 h 392"/>
                <a:gd name="T78" fmla="*/ 705 w 723"/>
                <a:gd name="T79" fmla="*/ 19 h 392"/>
                <a:gd name="T80" fmla="*/ 686 w 723"/>
                <a:gd name="T81" fmla="*/ 6 h 392"/>
                <a:gd name="T82" fmla="*/ 663 w 723"/>
                <a:gd name="T83" fmla="*/ 2 h 392"/>
                <a:gd name="T84" fmla="*/ 43 w 723"/>
                <a:gd name="T85" fmla="*/ 4 h 392"/>
                <a:gd name="T86" fmla="*/ 22 w 723"/>
                <a:gd name="T87" fmla="*/ 14 h 392"/>
                <a:gd name="T88" fmla="*/ 7 w 723"/>
                <a:gd name="T89" fmla="*/ 33 h 392"/>
                <a:gd name="T90" fmla="*/ 1 w 723"/>
                <a:gd name="T91" fmla="*/ 55 h 392"/>
                <a:gd name="T92" fmla="*/ 46 w 723"/>
                <a:gd name="T93" fmla="*/ 294 h 392"/>
                <a:gd name="T94" fmla="*/ 151 w 723"/>
                <a:gd name="T95" fmla="*/ 287 h 392"/>
                <a:gd name="T96" fmla="*/ 244 w 723"/>
                <a:gd name="T97" fmla="*/ 293 h 392"/>
                <a:gd name="T98" fmla="*/ 326 w 723"/>
                <a:gd name="T99" fmla="*/ 312 h 392"/>
                <a:gd name="T100" fmla="*/ 373 w 723"/>
                <a:gd name="T101" fmla="*/ 337 h 392"/>
                <a:gd name="T102" fmla="*/ 389 w 723"/>
                <a:gd name="T103" fmla="*/ 3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3" h="392">
                  <a:moveTo>
                    <a:pt x="361" y="287"/>
                  </a:moveTo>
                  <a:lnTo>
                    <a:pt x="350" y="287"/>
                  </a:lnTo>
                  <a:lnTo>
                    <a:pt x="341" y="285"/>
                  </a:lnTo>
                  <a:lnTo>
                    <a:pt x="330" y="283"/>
                  </a:lnTo>
                  <a:lnTo>
                    <a:pt x="320" y="278"/>
                  </a:lnTo>
                  <a:lnTo>
                    <a:pt x="312" y="274"/>
                  </a:lnTo>
                  <a:lnTo>
                    <a:pt x="302" y="269"/>
                  </a:lnTo>
                  <a:lnTo>
                    <a:pt x="295" y="263"/>
                  </a:lnTo>
                  <a:lnTo>
                    <a:pt x="287" y="256"/>
                  </a:lnTo>
                  <a:lnTo>
                    <a:pt x="281" y="248"/>
                  </a:lnTo>
                  <a:lnTo>
                    <a:pt x="274" y="241"/>
                  </a:lnTo>
                  <a:lnTo>
                    <a:pt x="269" y="232"/>
                  </a:lnTo>
                  <a:lnTo>
                    <a:pt x="265" y="223"/>
                  </a:lnTo>
                  <a:lnTo>
                    <a:pt x="260" y="213"/>
                  </a:lnTo>
                  <a:lnTo>
                    <a:pt x="258" y="203"/>
                  </a:lnTo>
                  <a:lnTo>
                    <a:pt x="257" y="192"/>
                  </a:lnTo>
                  <a:lnTo>
                    <a:pt x="256" y="182"/>
                  </a:lnTo>
                  <a:lnTo>
                    <a:pt x="257" y="171"/>
                  </a:lnTo>
                  <a:lnTo>
                    <a:pt x="258" y="160"/>
                  </a:lnTo>
                  <a:lnTo>
                    <a:pt x="260" y="151"/>
                  </a:lnTo>
                  <a:lnTo>
                    <a:pt x="265" y="141"/>
                  </a:lnTo>
                  <a:lnTo>
                    <a:pt x="269" y="131"/>
                  </a:lnTo>
                  <a:lnTo>
                    <a:pt x="274" y="123"/>
                  </a:lnTo>
                  <a:lnTo>
                    <a:pt x="281" y="115"/>
                  </a:lnTo>
                  <a:lnTo>
                    <a:pt x="287" y="108"/>
                  </a:lnTo>
                  <a:lnTo>
                    <a:pt x="295" y="100"/>
                  </a:lnTo>
                  <a:lnTo>
                    <a:pt x="302" y="95"/>
                  </a:lnTo>
                  <a:lnTo>
                    <a:pt x="312" y="90"/>
                  </a:lnTo>
                  <a:lnTo>
                    <a:pt x="320" y="84"/>
                  </a:lnTo>
                  <a:lnTo>
                    <a:pt x="330" y="81"/>
                  </a:lnTo>
                  <a:lnTo>
                    <a:pt x="341" y="79"/>
                  </a:lnTo>
                  <a:lnTo>
                    <a:pt x="350" y="77"/>
                  </a:lnTo>
                  <a:lnTo>
                    <a:pt x="361" y="77"/>
                  </a:lnTo>
                  <a:lnTo>
                    <a:pt x="372" y="77"/>
                  </a:lnTo>
                  <a:lnTo>
                    <a:pt x="383" y="79"/>
                  </a:lnTo>
                  <a:lnTo>
                    <a:pt x="392" y="81"/>
                  </a:lnTo>
                  <a:lnTo>
                    <a:pt x="403" y="84"/>
                  </a:lnTo>
                  <a:lnTo>
                    <a:pt x="412" y="90"/>
                  </a:lnTo>
                  <a:lnTo>
                    <a:pt x="420" y="95"/>
                  </a:lnTo>
                  <a:lnTo>
                    <a:pt x="429" y="100"/>
                  </a:lnTo>
                  <a:lnTo>
                    <a:pt x="436" y="108"/>
                  </a:lnTo>
                  <a:lnTo>
                    <a:pt x="443" y="115"/>
                  </a:lnTo>
                  <a:lnTo>
                    <a:pt x="449" y="123"/>
                  </a:lnTo>
                  <a:lnTo>
                    <a:pt x="454" y="131"/>
                  </a:lnTo>
                  <a:lnTo>
                    <a:pt x="459" y="141"/>
                  </a:lnTo>
                  <a:lnTo>
                    <a:pt x="462" y="151"/>
                  </a:lnTo>
                  <a:lnTo>
                    <a:pt x="465" y="160"/>
                  </a:lnTo>
                  <a:lnTo>
                    <a:pt x="466" y="171"/>
                  </a:lnTo>
                  <a:lnTo>
                    <a:pt x="467" y="182"/>
                  </a:lnTo>
                  <a:lnTo>
                    <a:pt x="466" y="192"/>
                  </a:lnTo>
                  <a:lnTo>
                    <a:pt x="465" y="203"/>
                  </a:lnTo>
                  <a:lnTo>
                    <a:pt x="462" y="213"/>
                  </a:lnTo>
                  <a:lnTo>
                    <a:pt x="459" y="223"/>
                  </a:lnTo>
                  <a:lnTo>
                    <a:pt x="454" y="232"/>
                  </a:lnTo>
                  <a:lnTo>
                    <a:pt x="449" y="241"/>
                  </a:lnTo>
                  <a:lnTo>
                    <a:pt x="443" y="248"/>
                  </a:lnTo>
                  <a:lnTo>
                    <a:pt x="436" y="256"/>
                  </a:lnTo>
                  <a:lnTo>
                    <a:pt x="429" y="263"/>
                  </a:lnTo>
                  <a:lnTo>
                    <a:pt x="420" y="269"/>
                  </a:lnTo>
                  <a:lnTo>
                    <a:pt x="412" y="274"/>
                  </a:lnTo>
                  <a:lnTo>
                    <a:pt x="403" y="278"/>
                  </a:lnTo>
                  <a:lnTo>
                    <a:pt x="392" y="283"/>
                  </a:lnTo>
                  <a:lnTo>
                    <a:pt x="383" y="285"/>
                  </a:lnTo>
                  <a:lnTo>
                    <a:pt x="372" y="287"/>
                  </a:lnTo>
                  <a:lnTo>
                    <a:pt x="361" y="287"/>
                  </a:lnTo>
                  <a:lnTo>
                    <a:pt x="361" y="287"/>
                  </a:lnTo>
                  <a:close/>
                  <a:moveTo>
                    <a:pt x="106" y="152"/>
                  </a:moveTo>
                  <a:lnTo>
                    <a:pt x="96" y="151"/>
                  </a:lnTo>
                  <a:lnTo>
                    <a:pt x="88" y="149"/>
                  </a:lnTo>
                  <a:lnTo>
                    <a:pt x="80" y="144"/>
                  </a:lnTo>
                  <a:lnTo>
                    <a:pt x="74" y="139"/>
                  </a:lnTo>
                  <a:lnTo>
                    <a:pt x="68" y="131"/>
                  </a:lnTo>
                  <a:lnTo>
                    <a:pt x="64" y="124"/>
                  </a:lnTo>
                  <a:lnTo>
                    <a:pt x="61" y="115"/>
                  </a:lnTo>
                  <a:lnTo>
                    <a:pt x="61" y="107"/>
                  </a:lnTo>
                  <a:lnTo>
                    <a:pt x="61" y="97"/>
                  </a:lnTo>
                  <a:lnTo>
                    <a:pt x="64" y="88"/>
                  </a:lnTo>
                  <a:lnTo>
                    <a:pt x="68" y="81"/>
                  </a:lnTo>
                  <a:lnTo>
                    <a:pt x="74" y="74"/>
                  </a:lnTo>
                  <a:lnTo>
                    <a:pt x="80" y="69"/>
                  </a:lnTo>
                  <a:lnTo>
                    <a:pt x="88" y="65"/>
                  </a:lnTo>
                  <a:lnTo>
                    <a:pt x="96" y="63"/>
                  </a:lnTo>
                  <a:lnTo>
                    <a:pt x="106" y="62"/>
                  </a:lnTo>
                  <a:lnTo>
                    <a:pt x="114" y="63"/>
                  </a:lnTo>
                  <a:lnTo>
                    <a:pt x="123" y="65"/>
                  </a:lnTo>
                  <a:lnTo>
                    <a:pt x="131" y="69"/>
                  </a:lnTo>
                  <a:lnTo>
                    <a:pt x="137" y="74"/>
                  </a:lnTo>
                  <a:lnTo>
                    <a:pt x="143" y="81"/>
                  </a:lnTo>
                  <a:lnTo>
                    <a:pt x="147" y="88"/>
                  </a:lnTo>
                  <a:lnTo>
                    <a:pt x="150" y="97"/>
                  </a:lnTo>
                  <a:lnTo>
                    <a:pt x="151" y="107"/>
                  </a:lnTo>
                  <a:lnTo>
                    <a:pt x="150" y="115"/>
                  </a:lnTo>
                  <a:lnTo>
                    <a:pt x="148" y="124"/>
                  </a:lnTo>
                  <a:lnTo>
                    <a:pt x="143" y="131"/>
                  </a:lnTo>
                  <a:lnTo>
                    <a:pt x="137" y="139"/>
                  </a:lnTo>
                  <a:lnTo>
                    <a:pt x="131" y="144"/>
                  </a:lnTo>
                  <a:lnTo>
                    <a:pt x="123" y="149"/>
                  </a:lnTo>
                  <a:lnTo>
                    <a:pt x="114" y="151"/>
                  </a:lnTo>
                  <a:lnTo>
                    <a:pt x="106" y="152"/>
                  </a:lnTo>
                  <a:lnTo>
                    <a:pt x="106" y="152"/>
                  </a:lnTo>
                  <a:close/>
                  <a:moveTo>
                    <a:pt x="617" y="242"/>
                  </a:moveTo>
                  <a:lnTo>
                    <a:pt x="626" y="243"/>
                  </a:lnTo>
                  <a:lnTo>
                    <a:pt x="635" y="245"/>
                  </a:lnTo>
                  <a:lnTo>
                    <a:pt x="642" y="249"/>
                  </a:lnTo>
                  <a:lnTo>
                    <a:pt x="650" y="255"/>
                  </a:lnTo>
                  <a:lnTo>
                    <a:pt x="655" y="262"/>
                  </a:lnTo>
                  <a:lnTo>
                    <a:pt x="659" y="270"/>
                  </a:lnTo>
                  <a:lnTo>
                    <a:pt x="661" y="278"/>
                  </a:lnTo>
                  <a:lnTo>
                    <a:pt x="663" y="287"/>
                  </a:lnTo>
                  <a:lnTo>
                    <a:pt x="661" y="297"/>
                  </a:lnTo>
                  <a:lnTo>
                    <a:pt x="659" y="305"/>
                  </a:lnTo>
                  <a:lnTo>
                    <a:pt x="655" y="313"/>
                  </a:lnTo>
                  <a:lnTo>
                    <a:pt x="650" y="319"/>
                  </a:lnTo>
                  <a:lnTo>
                    <a:pt x="642" y="324"/>
                  </a:lnTo>
                  <a:lnTo>
                    <a:pt x="635" y="329"/>
                  </a:lnTo>
                  <a:lnTo>
                    <a:pt x="626" y="331"/>
                  </a:lnTo>
                  <a:lnTo>
                    <a:pt x="617" y="332"/>
                  </a:lnTo>
                  <a:lnTo>
                    <a:pt x="608" y="331"/>
                  </a:lnTo>
                  <a:lnTo>
                    <a:pt x="600" y="329"/>
                  </a:lnTo>
                  <a:lnTo>
                    <a:pt x="592" y="324"/>
                  </a:lnTo>
                  <a:lnTo>
                    <a:pt x="585" y="319"/>
                  </a:lnTo>
                  <a:lnTo>
                    <a:pt x="580" y="313"/>
                  </a:lnTo>
                  <a:lnTo>
                    <a:pt x="576" y="305"/>
                  </a:lnTo>
                  <a:lnTo>
                    <a:pt x="573" y="297"/>
                  </a:lnTo>
                  <a:lnTo>
                    <a:pt x="572" y="287"/>
                  </a:lnTo>
                  <a:lnTo>
                    <a:pt x="573" y="278"/>
                  </a:lnTo>
                  <a:lnTo>
                    <a:pt x="576" y="270"/>
                  </a:lnTo>
                  <a:lnTo>
                    <a:pt x="580" y="262"/>
                  </a:lnTo>
                  <a:lnTo>
                    <a:pt x="585" y="255"/>
                  </a:lnTo>
                  <a:lnTo>
                    <a:pt x="592" y="249"/>
                  </a:lnTo>
                  <a:lnTo>
                    <a:pt x="600" y="245"/>
                  </a:lnTo>
                  <a:lnTo>
                    <a:pt x="608" y="243"/>
                  </a:lnTo>
                  <a:lnTo>
                    <a:pt x="617" y="242"/>
                  </a:lnTo>
                  <a:close/>
                  <a:moveTo>
                    <a:pt x="391" y="392"/>
                  </a:moveTo>
                  <a:lnTo>
                    <a:pt x="663" y="392"/>
                  </a:lnTo>
                  <a:lnTo>
                    <a:pt x="669" y="392"/>
                  </a:lnTo>
                  <a:lnTo>
                    <a:pt x="674" y="391"/>
                  </a:lnTo>
                  <a:lnTo>
                    <a:pt x="681" y="390"/>
                  </a:lnTo>
                  <a:lnTo>
                    <a:pt x="686" y="388"/>
                  </a:lnTo>
                  <a:lnTo>
                    <a:pt x="691" y="386"/>
                  </a:lnTo>
                  <a:lnTo>
                    <a:pt x="697" y="382"/>
                  </a:lnTo>
                  <a:lnTo>
                    <a:pt x="701" y="379"/>
                  </a:lnTo>
                  <a:lnTo>
                    <a:pt x="705" y="375"/>
                  </a:lnTo>
                  <a:lnTo>
                    <a:pt x="709" y="371"/>
                  </a:lnTo>
                  <a:lnTo>
                    <a:pt x="713" y="366"/>
                  </a:lnTo>
                  <a:lnTo>
                    <a:pt x="715" y="361"/>
                  </a:lnTo>
                  <a:lnTo>
                    <a:pt x="718" y="356"/>
                  </a:lnTo>
                  <a:lnTo>
                    <a:pt x="720" y="350"/>
                  </a:lnTo>
                  <a:lnTo>
                    <a:pt x="721" y="345"/>
                  </a:lnTo>
                  <a:lnTo>
                    <a:pt x="723" y="338"/>
                  </a:lnTo>
                  <a:lnTo>
                    <a:pt x="723" y="332"/>
                  </a:lnTo>
                  <a:lnTo>
                    <a:pt x="723" y="62"/>
                  </a:lnTo>
                  <a:lnTo>
                    <a:pt x="723" y="55"/>
                  </a:lnTo>
                  <a:lnTo>
                    <a:pt x="721" y="49"/>
                  </a:lnTo>
                  <a:lnTo>
                    <a:pt x="720" y="43"/>
                  </a:lnTo>
                  <a:lnTo>
                    <a:pt x="718" y="38"/>
                  </a:lnTo>
                  <a:lnTo>
                    <a:pt x="715" y="33"/>
                  </a:lnTo>
                  <a:lnTo>
                    <a:pt x="713" y="27"/>
                  </a:lnTo>
                  <a:lnTo>
                    <a:pt x="709" y="23"/>
                  </a:lnTo>
                  <a:lnTo>
                    <a:pt x="705" y="19"/>
                  </a:lnTo>
                  <a:lnTo>
                    <a:pt x="701" y="14"/>
                  </a:lnTo>
                  <a:lnTo>
                    <a:pt x="697" y="11"/>
                  </a:lnTo>
                  <a:lnTo>
                    <a:pt x="691" y="8"/>
                  </a:lnTo>
                  <a:lnTo>
                    <a:pt x="686" y="6"/>
                  </a:lnTo>
                  <a:lnTo>
                    <a:pt x="681" y="4"/>
                  </a:lnTo>
                  <a:lnTo>
                    <a:pt x="674" y="3"/>
                  </a:lnTo>
                  <a:lnTo>
                    <a:pt x="669" y="2"/>
                  </a:lnTo>
                  <a:lnTo>
                    <a:pt x="663" y="2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8" y="3"/>
                  </a:lnTo>
                  <a:lnTo>
                    <a:pt x="43" y="4"/>
                  </a:lnTo>
                  <a:lnTo>
                    <a:pt x="37" y="6"/>
                  </a:lnTo>
                  <a:lnTo>
                    <a:pt x="32" y="8"/>
                  </a:lnTo>
                  <a:lnTo>
                    <a:pt x="27" y="11"/>
                  </a:lnTo>
                  <a:lnTo>
                    <a:pt x="22" y="14"/>
                  </a:lnTo>
                  <a:lnTo>
                    <a:pt x="18" y="19"/>
                  </a:lnTo>
                  <a:lnTo>
                    <a:pt x="14" y="23"/>
                  </a:lnTo>
                  <a:lnTo>
                    <a:pt x="10" y="27"/>
                  </a:lnTo>
                  <a:lnTo>
                    <a:pt x="7" y="33"/>
                  </a:lnTo>
                  <a:lnTo>
                    <a:pt x="5" y="38"/>
                  </a:lnTo>
                  <a:lnTo>
                    <a:pt x="3" y="43"/>
                  </a:lnTo>
                  <a:lnTo>
                    <a:pt x="2" y="49"/>
                  </a:lnTo>
                  <a:lnTo>
                    <a:pt x="1" y="55"/>
                  </a:lnTo>
                  <a:lnTo>
                    <a:pt x="0" y="62"/>
                  </a:lnTo>
                  <a:lnTo>
                    <a:pt x="0" y="304"/>
                  </a:lnTo>
                  <a:lnTo>
                    <a:pt x="22" y="299"/>
                  </a:lnTo>
                  <a:lnTo>
                    <a:pt x="46" y="294"/>
                  </a:lnTo>
                  <a:lnTo>
                    <a:pt x="68" y="291"/>
                  </a:lnTo>
                  <a:lnTo>
                    <a:pt x="90" y="290"/>
                  </a:lnTo>
                  <a:lnTo>
                    <a:pt x="126" y="288"/>
                  </a:lnTo>
                  <a:lnTo>
                    <a:pt x="151" y="287"/>
                  </a:lnTo>
                  <a:lnTo>
                    <a:pt x="172" y="288"/>
                  </a:lnTo>
                  <a:lnTo>
                    <a:pt x="206" y="289"/>
                  </a:lnTo>
                  <a:lnTo>
                    <a:pt x="225" y="291"/>
                  </a:lnTo>
                  <a:lnTo>
                    <a:pt x="244" y="293"/>
                  </a:lnTo>
                  <a:lnTo>
                    <a:pt x="266" y="297"/>
                  </a:lnTo>
                  <a:lnTo>
                    <a:pt x="286" y="300"/>
                  </a:lnTo>
                  <a:lnTo>
                    <a:pt x="306" y="305"/>
                  </a:lnTo>
                  <a:lnTo>
                    <a:pt x="326" y="312"/>
                  </a:lnTo>
                  <a:lnTo>
                    <a:pt x="344" y="318"/>
                  </a:lnTo>
                  <a:lnTo>
                    <a:pt x="360" y="327"/>
                  </a:lnTo>
                  <a:lnTo>
                    <a:pt x="366" y="332"/>
                  </a:lnTo>
                  <a:lnTo>
                    <a:pt x="373" y="337"/>
                  </a:lnTo>
                  <a:lnTo>
                    <a:pt x="378" y="343"/>
                  </a:lnTo>
                  <a:lnTo>
                    <a:pt x="383" y="349"/>
                  </a:lnTo>
                  <a:lnTo>
                    <a:pt x="387" y="356"/>
                  </a:lnTo>
                  <a:lnTo>
                    <a:pt x="389" y="362"/>
                  </a:lnTo>
                  <a:lnTo>
                    <a:pt x="391" y="369"/>
                  </a:lnTo>
                  <a:lnTo>
                    <a:pt x="391" y="377"/>
                  </a:lnTo>
                  <a:lnTo>
                    <a:pt x="391" y="39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0" name="Freeform 499">
              <a:extLst>
                <a:ext uri="{FF2B5EF4-FFF2-40B4-BE49-F238E27FC236}">
                  <a16:creationId xmlns:a16="http://schemas.microsoft.com/office/drawing/2014/main" id="{9CDF0B5A-366C-9827-E23B-A319E81363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540760"/>
              <a:ext cx="133350" cy="33338"/>
            </a:xfrm>
            <a:custGeom>
              <a:avLst/>
              <a:gdLst>
                <a:gd name="T0" fmla="*/ 0 w 421"/>
                <a:gd name="T1" fmla="*/ 44 h 104"/>
                <a:gd name="T2" fmla="*/ 2 w 421"/>
                <a:gd name="T3" fmla="*/ 52 h 104"/>
                <a:gd name="T4" fmla="*/ 5 w 421"/>
                <a:gd name="T5" fmla="*/ 56 h 104"/>
                <a:gd name="T6" fmla="*/ 6 w 421"/>
                <a:gd name="T7" fmla="*/ 59 h 104"/>
                <a:gd name="T8" fmla="*/ 11 w 421"/>
                <a:gd name="T9" fmla="*/ 65 h 104"/>
                <a:gd name="T10" fmla="*/ 13 w 421"/>
                <a:gd name="T11" fmla="*/ 65 h 104"/>
                <a:gd name="T12" fmla="*/ 31 w 421"/>
                <a:gd name="T13" fmla="*/ 76 h 104"/>
                <a:gd name="T14" fmla="*/ 32 w 421"/>
                <a:gd name="T15" fmla="*/ 77 h 104"/>
                <a:gd name="T16" fmla="*/ 41 w 421"/>
                <a:gd name="T17" fmla="*/ 80 h 104"/>
                <a:gd name="T18" fmla="*/ 45 w 421"/>
                <a:gd name="T19" fmla="*/ 81 h 104"/>
                <a:gd name="T20" fmla="*/ 53 w 421"/>
                <a:gd name="T21" fmla="*/ 84 h 104"/>
                <a:gd name="T22" fmla="*/ 61 w 421"/>
                <a:gd name="T23" fmla="*/ 86 h 104"/>
                <a:gd name="T24" fmla="*/ 66 w 421"/>
                <a:gd name="T25" fmla="*/ 87 h 104"/>
                <a:gd name="T26" fmla="*/ 98 w 421"/>
                <a:gd name="T27" fmla="*/ 95 h 104"/>
                <a:gd name="T28" fmla="*/ 133 w 421"/>
                <a:gd name="T29" fmla="*/ 99 h 104"/>
                <a:gd name="T30" fmla="*/ 197 w 421"/>
                <a:gd name="T31" fmla="*/ 104 h 104"/>
                <a:gd name="T32" fmla="*/ 211 w 421"/>
                <a:gd name="T33" fmla="*/ 104 h 104"/>
                <a:gd name="T34" fmla="*/ 225 w 421"/>
                <a:gd name="T35" fmla="*/ 104 h 104"/>
                <a:gd name="T36" fmla="*/ 289 w 421"/>
                <a:gd name="T37" fmla="*/ 99 h 104"/>
                <a:gd name="T38" fmla="*/ 322 w 421"/>
                <a:gd name="T39" fmla="*/ 95 h 104"/>
                <a:gd name="T40" fmla="*/ 356 w 421"/>
                <a:gd name="T41" fmla="*/ 87 h 104"/>
                <a:gd name="T42" fmla="*/ 360 w 421"/>
                <a:gd name="T43" fmla="*/ 86 h 104"/>
                <a:gd name="T44" fmla="*/ 368 w 421"/>
                <a:gd name="T45" fmla="*/ 84 h 104"/>
                <a:gd name="T46" fmla="*/ 376 w 421"/>
                <a:gd name="T47" fmla="*/ 81 h 104"/>
                <a:gd name="T48" fmla="*/ 379 w 421"/>
                <a:gd name="T49" fmla="*/ 80 h 104"/>
                <a:gd name="T50" fmla="*/ 390 w 421"/>
                <a:gd name="T51" fmla="*/ 77 h 104"/>
                <a:gd name="T52" fmla="*/ 391 w 421"/>
                <a:gd name="T53" fmla="*/ 76 h 104"/>
                <a:gd name="T54" fmla="*/ 409 w 421"/>
                <a:gd name="T55" fmla="*/ 65 h 104"/>
                <a:gd name="T56" fmla="*/ 409 w 421"/>
                <a:gd name="T57" fmla="*/ 65 h 104"/>
                <a:gd name="T58" fmla="*/ 416 w 421"/>
                <a:gd name="T59" fmla="*/ 59 h 104"/>
                <a:gd name="T60" fmla="*/ 417 w 421"/>
                <a:gd name="T61" fmla="*/ 56 h 104"/>
                <a:gd name="T62" fmla="*/ 420 w 421"/>
                <a:gd name="T63" fmla="*/ 52 h 104"/>
                <a:gd name="T64" fmla="*/ 421 w 421"/>
                <a:gd name="T65" fmla="*/ 44 h 104"/>
                <a:gd name="T66" fmla="*/ 410 w 421"/>
                <a:gd name="T67" fmla="*/ 4 h 104"/>
                <a:gd name="T68" fmla="*/ 386 w 421"/>
                <a:gd name="T69" fmla="*/ 10 h 104"/>
                <a:gd name="T70" fmla="*/ 344 w 421"/>
                <a:gd name="T71" fmla="*/ 19 h 104"/>
                <a:gd name="T72" fmla="*/ 284 w 421"/>
                <a:gd name="T73" fmla="*/ 25 h 104"/>
                <a:gd name="T74" fmla="*/ 231 w 421"/>
                <a:gd name="T75" fmla="*/ 28 h 104"/>
                <a:gd name="T76" fmla="*/ 191 w 421"/>
                <a:gd name="T77" fmla="*/ 28 h 104"/>
                <a:gd name="T78" fmla="*/ 138 w 421"/>
                <a:gd name="T79" fmla="*/ 25 h 104"/>
                <a:gd name="T80" fmla="*/ 78 w 421"/>
                <a:gd name="T81" fmla="*/ 19 h 104"/>
                <a:gd name="T82" fmla="*/ 35 w 421"/>
                <a:gd name="T83" fmla="*/ 10 h 104"/>
                <a:gd name="T84" fmla="*/ 10 w 421"/>
                <a:gd name="T85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1" h="104">
                  <a:moveTo>
                    <a:pt x="0" y="0"/>
                  </a:moveTo>
                  <a:lnTo>
                    <a:pt x="0" y="44"/>
                  </a:lnTo>
                  <a:lnTo>
                    <a:pt x="1" y="48"/>
                  </a:lnTo>
                  <a:lnTo>
                    <a:pt x="2" y="52"/>
                  </a:lnTo>
                  <a:lnTo>
                    <a:pt x="3" y="54"/>
                  </a:lnTo>
                  <a:lnTo>
                    <a:pt x="5" y="56"/>
                  </a:lnTo>
                  <a:lnTo>
                    <a:pt x="5" y="57"/>
                  </a:lnTo>
                  <a:lnTo>
                    <a:pt x="6" y="59"/>
                  </a:lnTo>
                  <a:lnTo>
                    <a:pt x="8" y="62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20" y="70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2" y="77"/>
                  </a:lnTo>
                  <a:lnTo>
                    <a:pt x="36" y="79"/>
                  </a:lnTo>
                  <a:lnTo>
                    <a:pt x="41" y="80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9" y="83"/>
                  </a:lnTo>
                  <a:lnTo>
                    <a:pt x="53" y="84"/>
                  </a:lnTo>
                  <a:lnTo>
                    <a:pt x="58" y="85"/>
                  </a:lnTo>
                  <a:lnTo>
                    <a:pt x="61" y="86"/>
                  </a:lnTo>
                  <a:lnTo>
                    <a:pt x="64" y="87"/>
                  </a:lnTo>
                  <a:lnTo>
                    <a:pt x="66" y="87"/>
                  </a:lnTo>
                  <a:lnTo>
                    <a:pt x="82" y="92"/>
                  </a:lnTo>
                  <a:lnTo>
                    <a:pt x="98" y="95"/>
                  </a:lnTo>
                  <a:lnTo>
                    <a:pt x="115" y="97"/>
                  </a:lnTo>
                  <a:lnTo>
                    <a:pt x="133" y="99"/>
                  </a:lnTo>
                  <a:lnTo>
                    <a:pt x="166" y="102"/>
                  </a:lnTo>
                  <a:lnTo>
                    <a:pt x="197" y="104"/>
                  </a:lnTo>
                  <a:lnTo>
                    <a:pt x="203" y="104"/>
                  </a:lnTo>
                  <a:lnTo>
                    <a:pt x="211" y="104"/>
                  </a:lnTo>
                  <a:lnTo>
                    <a:pt x="217" y="104"/>
                  </a:lnTo>
                  <a:lnTo>
                    <a:pt x="225" y="104"/>
                  </a:lnTo>
                  <a:lnTo>
                    <a:pt x="255" y="102"/>
                  </a:lnTo>
                  <a:lnTo>
                    <a:pt x="289" y="99"/>
                  </a:lnTo>
                  <a:lnTo>
                    <a:pt x="306" y="97"/>
                  </a:lnTo>
                  <a:lnTo>
                    <a:pt x="322" y="95"/>
                  </a:lnTo>
                  <a:lnTo>
                    <a:pt x="340" y="92"/>
                  </a:lnTo>
                  <a:lnTo>
                    <a:pt x="356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4" y="85"/>
                  </a:lnTo>
                  <a:lnTo>
                    <a:pt x="368" y="84"/>
                  </a:lnTo>
                  <a:lnTo>
                    <a:pt x="372" y="83"/>
                  </a:lnTo>
                  <a:lnTo>
                    <a:pt x="376" y="81"/>
                  </a:lnTo>
                  <a:lnTo>
                    <a:pt x="378" y="81"/>
                  </a:lnTo>
                  <a:lnTo>
                    <a:pt x="379" y="80"/>
                  </a:lnTo>
                  <a:lnTo>
                    <a:pt x="385" y="79"/>
                  </a:lnTo>
                  <a:lnTo>
                    <a:pt x="390" y="77"/>
                  </a:lnTo>
                  <a:lnTo>
                    <a:pt x="390" y="76"/>
                  </a:lnTo>
                  <a:lnTo>
                    <a:pt x="391" y="76"/>
                  </a:lnTo>
                  <a:lnTo>
                    <a:pt x="401" y="70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13" y="62"/>
                  </a:lnTo>
                  <a:lnTo>
                    <a:pt x="416" y="59"/>
                  </a:lnTo>
                  <a:lnTo>
                    <a:pt x="417" y="57"/>
                  </a:lnTo>
                  <a:lnTo>
                    <a:pt x="417" y="56"/>
                  </a:lnTo>
                  <a:lnTo>
                    <a:pt x="419" y="54"/>
                  </a:lnTo>
                  <a:lnTo>
                    <a:pt x="420" y="52"/>
                  </a:lnTo>
                  <a:lnTo>
                    <a:pt x="421" y="48"/>
                  </a:lnTo>
                  <a:lnTo>
                    <a:pt x="421" y="44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7"/>
                  </a:lnTo>
                  <a:lnTo>
                    <a:pt x="386" y="10"/>
                  </a:lnTo>
                  <a:lnTo>
                    <a:pt x="373" y="13"/>
                  </a:lnTo>
                  <a:lnTo>
                    <a:pt x="344" y="19"/>
                  </a:lnTo>
                  <a:lnTo>
                    <a:pt x="314" y="23"/>
                  </a:lnTo>
                  <a:lnTo>
                    <a:pt x="284" y="25"/>
                  </a:lnTo>
                  <a:lnTo>
                    <a:pt x="256" y="27"/>
                  </a:lnTo>
                  <a:lnTo>
                    <a:pt x="231" y="28"/>
                  </a:lnTo>
                  <a:lnTo>
                    <a:pt x="211" y="28"/>
                  </a:lnTo>
                  <a:lnTo>
                    <a:pt x="191" y="28"/>
                  </a:lnTo>
                  <a:lnTo>
                    <a:pt x="166" y="27"/>
                  </a:lnTo>
                  <a:lnTo>
                    <a:pt x="138" y="25"/>
                  </a:lnTo>
                  <a:lnTo>
                    <a:pt x="108" y="23"/>
                  </a:lnTo>
                  <a:lnTo>
                    <a:pt x="78" y="19"/>
                  </a:lnTo>
                  <a:lnTo>
                    <a:pt x="49" y="13"/>
                  </a:lnTo>
                  <a:lnTo>
                    <a:pt x="35" y="10"/>
                  </a:lnTo>
                  <a:lnTo>
                    <a:pt x="22" y="7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1" name="Freeform 500">
              <a:extLst>
                <a:ext uri="{FF2B5EF4-FFF2-40B4-BE49-F238E27FC236}">
                  <a16:creationId xmlns:a16="http://schemas.microsoft.com/office/drawing/2014/main" id="{3CC75187-1B63-E237-9841-F16C39884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16935"/>
              <a:ext cx="133350" cy="28575"/>
            </a:xfrm>
            <a:custGeom>
              <a:avLst/>
              <a:gdLst>
                <a:gd name="T0" fmla="*/ 420 w 420"/>
                <a:gd name="T1" fmla="*/ 58 h 90"/>
                <a:gd name="T2" fmla="*/ 419 w 420"/>
                <a:gd name="T3" fmla="*/ 55 h 90"/>
                <a:gd name="T4" fmla="*/ 418 w 420"/>
                <a:gd name="T5" fmla="*/ 50 h 90"/>
                <a:gd name="T6" fmla="*/ 416 w 420"/>
                <a:gd name="T7" fmla="*/ 47 h 90"/>
                <a:gd name="T8" fmla="*/ 413 w 420"/>
                <a:gd name="T9" fmla="*/ 44 h 90"/>
                <a:gd name="T10" fmla="*/ 406 w 420"/>
                <a:gd name="T11" fmla="*/ 37 h 90"/>
                <a:gd name="T12" fmla="*/ 397 w 420"/>
                <a:gd name="T13" fmla="*/ 32 h 90"/>
                <a:gd name="T14" fmla="*/ 386 w 420"/>
                <a:gd name="T15" fmla="*/ 27 h 90"/>
                <a:gd name="T16" fmla="*/ 374 w 420"/>
                <a:gd name="T17" fmla="*/ 22 h 90"/>
                <a:gd name="T18" fmla="*/ 360 w 420"/>
                <a:gd name="T19" fmla="*/ 18 h 90"/>
                <a:gd name="T20" fmla="*/ 345 w 420"/>
                <a:gd name="T21" fmla="*/ 14 h 90"/>
                <a:gd name="T22" fmla="*/ 313 w 420"/>
                <a:gd name="T23" fmla="*/ 9 h 90"/>
                <a:gd name="T24" fmla="*/ 277 w 420"/>
                <a:gd name="T25" fmla="*/ 3 h 90"/>
                <a:gd name="T26" fmla="*/ 243 w 420"/>
                <a:gd name="T27" fmla="*/ 1 h 90"/>
                <a:gd name="T28" fmla="*/ 210 w 420"/>
                <a:gd name="T29" fmla="*/ 0 h 90"/>
                <a:gd name="T30" fmla="*/ 172 w 420"/>
                <a:gd name="T31" fmla="*/ 1 h 90"/>
                <a:gd name="T32" fmla="*/ 133 w 420"/>
                <a:gd name="T33" fmla="*/ 4 h 90"/>
                <a:gd name="T34" fmla="*/ 113 w 420"/>
                <a:gd name="T35" fmla="*/ 7 h 90"/>
                <a:gd name="T36" fmla="*/ 94 w 420"/>
                <a:gd name="T37" fmla="*/ 11 h 90"/>
                <a:gd name="T38" fmla="*/ 76 w 420"/>
                <a:gd name="T39" fmla="*/ 14 h 90"/>
                <a:gd name="T40" fmla="*/ 59 w 420"/>
                <a:gd name="T41" fmla="*/ 18 h 90"/>
                <a:gd name="T42" fmla="*/ 59 w 420"/>
                <a:gd name="T43" fmla="*/ 18 h 90"/>
                <a:gd name="T44" fmla="*/ 55 w 420"/>
                <a:gd name="T45" fmla="*/ 19 h 90"/>
                <a:gd name="T46" fmla="*/ 52 w 420"/>
                <a:gd name="T47" fmla="*/ 20 h 90"/>
                <a:gd name="T48" fmla="*/ 48 w 420"/>
                <a:gd name="T49" fmla="*/ 21 h 90"/>
                <a:gd name="T50" fmla="*/ 44 w 420"/>
                <a:gd name="T51" fmla="*/ 22 h 90"/>
                <a:gd name="T52" fmla="*/ 43 w 420"/>
                <a:gd name="T53" fmla="*/ 24 h 90"/>
                <a:gd name="T54" fmla="*/ 40 w 420"/>
                <a:gd name="T55" fmla="*/ 24 h 90"/>
                <a:gd name="T56" fmla="*/ 35 w 420"/>
                <a:gd name="T57" fmla="*/ 26 h 90"/>
                <a:gd name="T58" fmla="*/ 31 w 420"/>
                <a:gd name="T59" fmla="*/ 28 h 90"/>
                <a:gd name="T60" fmla="*/ 30 w 420"/>
                <a:gd name="T61" fmla="*/ 28 h 90"/>
                <a:gd name="T62" fmla="*/ 30 w 420"/>
                <a:gd name="T63" fmla="*/ 28 h 90"/>
                <a:gd name="T64" fmla="*/ 19 w 420"/>
                <a:gd name="T65" fmla="*/ 33 h 90"/>
                <a:gd name="T66" fmla="*/ 12 w 420"/>
                <a:gd name="T67" fmla="*/ 40 h 90"/>
                <a:gd name="T68" fmla="*/ 10 w 420"/>
                <a:gd name="T69" fmla="*/ 40 h 90"/>
                <a:gd name="T70" fmla="*/ 10 w 420"/>
                <a:gd name="T71" fmla="*/ 40 h 90"/>
                <a:gd name="T72" fmla="*/ 7 w 420"/>
                <a:gd name="T73" fmla="*/ 43 h 90"/>
                <a:gd name="T74" fmla="*/ 5 w 420"/>
                <a:gd name="T75" fmla="*/ 46 h 90"/>
                <a:gd name="T76" fmla="*/ 4 w 420"/>
                <a:gd name="T77" fmla="*/ 47 h 90"/>
                <a:gd name="T78" fmla="*/ 4 w 420"/>
                <a:gd name="T79" fmla="*/ 48 h 90"/>
                <a:gd name="T80" fmla="*/ 2 w 420"/>
                <a:gd name="T81" fmla="*/ 50 h 90"/>
                <a:gd name="T82" fmla="*/ 1 w 420"/>
                <a:gd name="T83" fmla="*/ 52 h 90"/>
                <a:gd name="T84" fmla="*/ 0 w 420"/>
                <a:gd name="T85" fmla="*/ 56 h 90"/>
                <a:gd name="T86" fmla="*/ 0 w 420"/>
                <a:gd name="T87" fmla="*/ 58 h 90"/>
                <a:gd name="T88" fmla="*/ 8 w 420"/>
                <a:gd name="T89" fmla="*/ 63 h 90"/>
                <a:gd name="T90" fmla="*/ 22 w 420"/>
                <a:gd name="T91" fmla="*/ 68 h 90"/>
                <a:gd name="T92" fmla="*/ 43 w 420"/>
                <a:gd name="T93" fmla="*/ 74 h 90"/>
                <a:gd name="T94" fmla="*/ 67 w 420"/>
                <a:gd name="T95" fmla="*/ 78 h 90"/>
                <a:gd name="T96" fmla="*/ 96 w 420"/>
                <a:gd name="T97" fmla="*/ 84 h 90"/>
                <a:gd name="T98" fmla="*/ 131 w 420"/>
                <a:gd name="T99" fmla="*/ 87 h 90"/>
                <a:gd name="T100" fmla="*/ 168 w 420"/>
                <a:gd name="T101" fmla="*/ 90 h 90"/>
                <a:gd name="T102" fmla="*/ 210 w 420"/>
                <a:gd name="T103" fmla="*/ 90 h 90"/>
                <a:gd name="T104" fmla="*/ 251 w 420"/>
                <a:gd name="T105" fmla="*/ 90 h 90"/>
                <a:gd name="T106" fmla="*/ 289 w 420"/>
                <a:gd name="T107" fmla="*/ 87 h 90"/>
                <a:gd name="T108" fmla="*/ 323 w 420"/>
                <a:gd name="T109" fmla="*/ 84 h 90"/>
                <a:gd name="T110" fmla="*/ 353 w 420"/>
                <a:gd name="T111" fmla="*/ 78 h 90"/>
                <a:gd name="T112" fmla="*/ 377 w 420"/>
                <a:gd name="T113" fmla="*/ 74 h 90"/>
                <a:gd name="T114" fmla="*/ 398 w 420"/>
                <a:gd name="T115" fmla="*/ 68 h 90"/>
                <a:gd name="T116" fmla="*/ 412 w 420"/>
                <a:gd name="T117" fmla="*/ 62 h 90"/>
                <a:gd name="T118" fmla="*/ 420 w 420"/>
                <a:gd name="T119" fmla="*/ 5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0" h="90">
                  <a:moveTo>
                    <a:pt x="420" y="58"/>
                  </a:moveTo>
                  <a:lnTo>
                    <a:pt x="419" y="55"/>
                  </a:lnTo>
                  <a:lnTo>
                    <a:pt x="418" y="50"/>
                  </a:lnTo>
                  <a:lnTo>
                    <a:pt x="416" y="47"/>
                  </a:lnTo>
                  <a:lnTo>
                    <a:pt x="413" y="44"/>
                  </a:lnTo>
                  <a:lnTo>
                    <a:pt x="406" y="37"/>
                  </a:lnTo>
                  <a:lnTo>
                    <a:pt x="397" y="32"/>
                  </a:lnTo>
                  <a:lnTo>
                    <a:pt x="386" y="27"/>
                  </a:lnTo>
                  <a:lnTo>
                    <a:pt x="374" y="22"/>
                  </a:lnTo>
                  <a:lnTo>
                    <a:pt x="360" y="18"/>
                  </a:lnTo>
                  <a:lnTo>
                    <a:pt x="345" y="14"/>
                  </a:lnTo>
                  <a:lnTo>
                    <a:pt x="313" y="9"/>
                  </a:lnTo>
                  <a:lnTo>
                    <a:pt x="277" y="3"/>
                  </a:lnTo>
                  <a:lnTo>
                    <a:pt x="243" y="1"/>
                  </a:lnTo>
                  <a:lnTo>
                    <a:pt x="210" y="0"/>
                  </a:lnTo>
                  <a:lnTo>
                    <a:pt x="172" y="1"/>
                  </a:lnTo>
                  <a:lnTo>
                    <a:pt x="133" y="4"/>
                  </a:lnTo>
                  <a:lnTo>
                    <a:pt x="113" y="7"/>
                  </a:lnTo>
                  <a:lnTo>
                    <a:pt x="94" y="11"/>
                  </a:lnTo>
                  <a:lnTo>
                    <a:pt x="76" y="14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5" y="19"/>
                  </a:lnTo>
                  <a:lnTo>
                    <a:pt x="52" y="20"/>
                  </a:lnTo>
                  <a:lnTo>
                    <a:pt x="48" y="21"/>
                  </a:lnTo>
                  <a:lnTo>
                    <a:pt x="44" y="22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5" y="26"/>
                  </a:lnTo>
                  <a:lnTo>
                    <a:pt x="31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19" y="33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7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8" y="63"/>
                  </a:lnTo>
                  <a:lnTo>
                    <a:pt x="22" y="68"/>
                  </a:lnTo>
                  <a:lnTo>
                    <a:pt x="43" y="74"/>
                  </a:lnTo>
                  <a:lnTo>
                    <a:pt x="67" y="78"/>
                  </a:lnTo>
                  <a:lnTo>
                    <a:pt x="96" y="84"/>
                  </a:lnTo>
                  <a:lnTo>
                    <a:pt x="131" y="87"/>
                  </a:lnTo>
                  <a:lnTo>
                    <a:pt x="168" y="90"/>
                  </a:lnTo>
                  <a:lnTo>
                    <a:pt x="210" y="90"/>
                  </a:lnTo>
                  <a:lnTo>
                    <a:pt x="251" y="90"/>
                  </a:lnTo>
                  <a:lnTo>
                    <a:pt x="289" y="87"/>
                  </a:lnTo>
                  <a:lnTo>
                    <a:pt x="323" y="84"/>
                  </a:lnTo>
                  <a:lnTo>
                    <a:pt x="353" y="78"/>
                  </a:lnTo>
                  <a:lnTo>
                    <a:pt x="377" y="74"/>
                  </a:lnTo>
                  <a:lnTo>
                    <a:pt x="398" y="68"/>
                  </a:lnTo>
                  <a:lnTo>
                    <a:pt x="412" y="62"/>
                  </a:lnTo>
                  <a:lnTo>
                    <a:pt x="420" y="5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2" name="Freeform 501">
              <a:extLst>
                <a:ext uri="{FF2B5EF4-FFF2-40B4-BE49-F238E27FC236}">
                  <a16:creationId xmlns:a16="http://schemas.microsoft.com/office/drawing/2014/main" id="{A944B1FC-B894-432C-F47E-8D0E15467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45510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7 h 75"/>
                <a:gd name="T10" fmla="*/ 67 w 421"/>
                <a:gd name="T11" fmla="*/ 62 h 75"/>
                <a:gd name="T12" fmla="*/ 97 w 421"/>
                <a:gd name="T13" fmla="*/ 68 h 75"/>
                <a:gd name="T14" fmla="*/ 130 w 421"/>
                <a:gd name="T15" fmla="*/ 71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1 h 75"/>
                <a:gd name="T24" fmla="*/ 325 w 421"/>
                <a:gd name="T25" fmla="*/ 68 h 75"/>
                <a:gd name="T26" fmla="*/ 355 w 421"/>
                <a:gd name="T27" fmla="*/ 62 h 75"/>
                <a:gd name="T28" fmla="*/ 379 w 421"/>
                <a:gd name="T29" fmla="*/ 57 h 75"/>
                <a:gd name="T30" fmla="*/ 399 w 421"/>
                <a:gd name="T31" fmla="*/ 52 h 75"/>
                <a:gd name="T32" fmla="*/ 414 w 421"/>
                <a:gd name="T33" fmla="*/ 46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8 h 75"/>
                <a:gd name="T42" fmla="*/ 386 w 421"/>
                <a:gd name="T43" fmla="*/ 12 h 75"/>
                <a:gd name="T44" fmla="*/ 373 w 421"/>
                <a:gd name="T45" fmla="*/ 14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8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8 h 75"/>
                <a:gd name="T74" fmla="*/ 10 w 421"/>
                <a:gd name="T75" fmla="*/ 4 h 75"/>
                <a:gd name="T76" fmla="*/ 0 w 421"/>
                <a:gd name="T77" fmla="*/ 0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7"/>
                  </a:lnTo>
                  <a:lnTo>
                    <a:pt x="67" y="62"/>
                  </a:lnTo>
                  <a:lnTo>
                    <a:pt x="97" y="68"/>
                  </a:lnTo>
                  <a:lnTo>
                    <a:pt x="130" y="71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1"/>
                  </a:lnTo>
                  <a:lnTo>
                    <a:pt x="325" y="68"/>
                  </a:lnTo>
                  <a:lnTo>
                    <a:pt x="355" y="62"/>
                  </a:lnTo>
                  <a:lnTo>
                    <a:pt x="379" y="57"/>
                  </a:lnTo>
                  <a:lnTo>
                    <a:pt x="399" y="52"/>
                  </a:lnTo>
                  <a:lnTo>
                    <a:pt x="414" y="46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8"/>
                  </a:lnTo>
                  <a:lnTo>
                    <a:pt x="386" y="12"/>
                  </a:lnTo>
                  <a:lnTo>
                    <a:pt x="373" y="14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8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8"/>
                  </a:lnTo>
                  <a:lnTo>
                    <a:pt x="1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3" name="Freeform 502">
              <a:extLst>
                <a:ext uri="{FF2B5EF4-FFF2-40B4-BE49-F238E27FC236}">
                  <a16:creationId xmlns:a16="http://schemas.microsoft.com/office/drawing/2014/main" id="{B7528E32-DCE7-4A5D-F7F2-A1BFDBE25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516947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8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8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1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8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8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4" name="Freeform 503">
              <a:extLst>
                <a:ext uri="{FF2B5EF4-FFF2-40B4-BE49-F238E27FC236}">
                  <a16:creationId xmlns:a16="http://schemas.microsoft.com/office/drawing/2014/main" id="{887FEAA9-F9A6-7C40-BB80-F37207A77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93135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7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7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5" name="Freeform 504">
              <a:extLst>
                <a:ext uri="{FF2B5EF4-FFF2-40B4-BE49-F238E27FC236}">
                  <a16:creationId xmlns:a16="http://schemas.microsoft.com/office/drawing/2014/main" id="{99C705A8-D5FD-EB51-4823-9CE564508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69322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8 h 75"/>
                <a:gd name="T10" fmla="*/ 67 w 421"/>
                <a:gd name="T11" fmla="*/ 63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3 h 75"/>
                <a:gd name="T28" fmla="*/ 379 w 421"/>
                <a:gd name="T29" fmla="*/ 58 h 75"/>
                <a:gd name="T30" fmla="*/ 399 w 421"/>
                <a:gd name="T31" fmla="*/ 52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4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8"/>
                  </a:lnTo>
                  <a:lnTo>
                    <a:pt x="67" y="63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3"/>
                  </a:lnTo>
                  <a:lnTo>
                    <a:pt x="379" y="58"/>
                  </a:lnTo>
                  <a:lnTo>
                    <a:pt x="399" y="52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96" name="Group 95" descr="This is an icon of a pie chart. ">
            <a:extLst>
              <a:ext uri="{FF2B5EF4-FFF2-40B4-BE49-F238E27FC236}">
                <a16:creationId xmlns:a16="http://schemas.microsoft.com/office/drawing/2014/main" id="{58999448-DC5C-A283-8CBA-01120B496E2A}"/>
              </a:ext>
            </a:extLst>
          </p:cNvPr>
          <p:cNvGrpSpPr/>
          <p:nvPr/>
        </p:nvGrpSpPr>
        <p:grpSpPr>
          <a:xfrm>
            <a:off x="7280643" y="4699914"/>
            <a:ext cx="215881" cy="215881"/>
            <a:chOff x="4319588" y="4213225"/>
            <a:chExt cx="287338" cy="287338"/>
          </a:xfrm>
          <a:solidFill>
            <a:schemeClr val="bg1"/>
          </a:solidFill>
          <a:effectLst/>
        </p:grpSpPr>
        <p:sp>
          <p:nvSpPr>
            <p:cNvPr id="97" name="Freeform 421">
              <a:extLst>
                <a:ext uri="{FF2B5EF4-FFF2-40B4-BE49-F238E27FC236}">
                  <a16:creationId xmlns:a16="http://schemas.microsoft.com/office/drawing/2014/main" id="{B17ACEFB-9B7E-ABFB-FB68-4A00073FD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988" y="4213225"/>
              <a:ext cx="134938" cy="133350"/>
            </a:xfrm>
            <a:custGeom>
              <a:avLst/>
              <a:gdLst>
                <a:gd name="T0" fmla="*/ 15 w 422"/>
                <a:gd name="T1" fmla="*/ 422 h 422"/>
                <a:gd name="T2" fmla="*/ 407 w 422"/>
                <a:gd name="T3" fmla="*/ 422 h 422"/>
                <a:gd name="T4" fmla="*/ 409 w 422"/>
                <a:gd name="T5" fmla="*/ 421 h 422"/>
                <a:gd name="T6" fmla="*/ 412 w 422"/>
                <a:gd name="T7" fmla="*/ 421 h 422"/>
                <a:gd name="T8" fmla="*/ 414 w 422"/>
                <a:gd name="T9" fmla="*/ 419 h 422"/>
                <a:gd name="T10" fmla="*/ 416 w 422"/>
                <a:gd name="T11" fmla="*/ 417 h 422"/>
                <a:gd name="T12" fmla="*/ 419 w 422"/>
                <a:gd name="T13" fmla="*/ 414 h 422"/>
                <a:gd name="T14" fmla="*/ 420 w 422"/>
                <a:gd name="T15" fmla="*/ 412 h 422"/>
                <a:gd name="T16" fmla="*/ 421 w 422"/>
                <a:gd name="T17" fmla="*/ 409 h 422"/>
                <a:gd name="T18" fmla="*/ 422 w 422"/>
                <a:gd name="T19" fmla="*/ 407 h 422"/>
                <a:gd name="T20" fmla="*/ 421 w 422"/>
                <a:gd name="T21" fmla="*/ 386 h 422"/>
                <a:gd name="T22" fmla="*/ 420 w 422"/>
                <a:gd name="T23" fmla="*/ 365 h 422"/>
                <a:gd name="T24" fmla="*/ 416 w 422"/>
                <a:gd name="T25" fmla="*/ 345 h 422"/>
                <a:gd name="T26" fmla="*/ 413 w 422"/>
                <a:gd name="T27" fmla="*/ 324 h 422"/>
                <a:gd name="T28" fmla="*/ 409 w 422"/>
                <a:gd name="T29" fmla="*/ 305 h 422"/>
                <a:gd name="T30" fmla="*/ 403 w 422"/>
                <a:gd name="T31" fmla="*/ 286 h 422"/>
                <a:gd name="T32" fmla="*/ 397 w 422"/>
                <a:gd name="T33" fmla="*/ 266 h 422"/>
                <a:gd name="T34" fmla="*/ 390 w 422"/>
                <a:gd name="T35" fmla="*/ 248 h 422"/>
                <a:gd name="T36" fmla="*/ 381 w 422"/>
                <a:gd name="T37" fmla="*/ 230 h 422"/>
                <a:gd name="T38" fmla="*/ 372 w 422"/>
                <a:gd name="T39" fmla="*/ 213 h 422"/>
                <a:gd name="T40" fmla="*/ 363 w 422"/>
                <a:gd name="T41" fmla="*/ 196 h 422"/>
                <a:gd name="T42" fmla="*/ 352 w 422"/>
                <a:gd name="T43" fmla="*/ 180 h 422"/>
                <a:gd name="T44" fmla="*/ 340 w 422"/>
                <a:gd name="T45" fmla="*/ 163 h 422"/>
                <a:gd name="T46" fmla="*/ 329 w 422"/>
                <a:gd name="T47" fmla="*/ 148 h 422"/>
                <a:gd name="T48" fmla="*/ 316 w 422"/>
                <a:gd name="T49" fmla="*/ 133 h 422"/>
                <a:gd name="T50" fmla="*/ 302 w 422"/>
                <a:gd name="T51" fmla="*/ 119 h 422"/>
                <a:gd name="T52" fmla="*/ 288 w 422"/>
                <a:gd name="T53" fmla="*/ 106 h 422"/>
                <a:gd name="T54" fmla="*/ 274 w 422"/>
                <a:gd name="T55" fmla="*/ 93 h 422"/>
                <a:gd name="T56" fmla="*/ 258 w 422"/>
                <a:gd name="T57" fmla="*/ 81 h 422"/>
                <a:gd name="T58" fmla="*/ 242 w 422"/>
                <a:gd name="T59" fmla="*/ 69 h 422"/>
                <a:gd name="T60" fmla="*/ 226 w 422"/>
                <a:gd name="T61" fmla="*/ 59 h 422"/>
                <a:gd name="T62" fmla="*/ 208 w 422"/>
                <a:gd name="T63" fmla="*/ 49 h 422"/>
                <a:gd name="T64" fmla="*/ 191 w 422"/>
                <a:gd name="T65" fmla="*/ 40 h 422"/>
                <a:gd name="T66" fmla="*/ 173 w 422"/>
                <a:gd name="T67" fmla="*/ 32 h 422"/>
                <a:gd name="T68" fmla="*/ 155 w 422"/>
                <a:gd name="T69" fmla="*/ 25 h 422"/>
                <a:gd name="T70" fmla="*/ 135 w 422"/>
                <a:gd name="T71" fmla="*/ 19 h 422"/>
                <a:gd name="T72" fmla="*/ 116 w 422"/>
                <a:gd name="T73" fmla="*/ 13 h 422"/>
                <a:gd name="T74" fmla="*/ 97 w 422"/>
                <a:gd name="T75" fmla="*/ 8 h 422"/>
                <a:gd name="T76" fmla="*/ 76 w 422"/>
                <a:gd name="T77" fmla="*/ 5 h 422"/>
                <a:gd name="T78" fmla="*/ 56 w 422"/>
                <a:gd name="T79" fmla="*/ 3 h 422"/>
                <a:gd name="T80" fmla="*/ 36 w 422"/>
                <a:gd name="T81" fmla="*/ 0 h 422"/>
                <a:gd name="T82" fmla="*/ 15 w 422"/>
                <a:gd name="T83" fmla="*/ 0 h 422"/>
                <a:gd name="T84" fmla="*/ 12 w 422"/>
                <a:gd name="T85" fmla="*/ 0 h 422"/>
                <a:gd name="T86" fmla="*/ 9 w 422"/>
                <a:gd name="T87" fmla="*/ 2 h 422"/>
                <a:gd name="T88" fmla="*/ 7 w 422"/>
                <a:gd name="T89" fmla="*/ 3 h 422"/>
                <a:gd name="T90" fmla="*/ 5 w 422"/>
                <a:gd name="T91" fmla="*/ 5 h 422"/>
                <a:gd name="T92" fmla="*/ 2 w 422"/>
                <a:gd name="T93" fmla="*/ 7 h 422"/>
                <a:gd name="T94" fmla="*/ 1 w 422"/>
                <a:gd name="T95" fmla="*/ 9 h 422"/>
                <a:gd name="T96" fmla="*/ 0 w 422"/>
                <a:gd name="T97" fmla="*/ 12 h 422"/>
                <a:gd name="T98" fmla="*/ 0 w 422"/>
                <a:gd name="T99" fmla="*/ 15 h 422"/>
                <a:gd name="T100" fmla="*/ 0 w 422"/>
                <a:gd name="T101" fmla="*/ 406 h 422"/>
                <a:gd name="T102" fmla="*/ 0 w 422"/>
                <a:gd name="T103" fmla="*/ 409 h 422"/>
                <a:gd name="T104" fmla="*/ 1 w 422"/>
                <a:gd name="T105" fmla="*/ 412 h 422"/>
                <a:gd name="T106" fmla="*/ 2 w 422"/>
                <a:gd name="T107" fmla="*/ 414 h 422"/>
                <a:gd name="T108" fmla="*/ 5 w 422"/>
                <a:gd name="T109" fmla="*/ 417 h 422"/>
                <a:gd name="T110" fmla="*/ 7 w 422"/>
                <a:gd name="T111" fmla="*/ 419 h 422"/>
                <a:gd name="T112" fmla="*/ 9 w 422"/>
                <a:gd name="T113" fmla="*/ 421 h 422"/>
                <a:gd name="T114" fmla="*/ 12 w 422"/>
                <a:gd name="T115" fmla="*/ 421 h 422"/>
                <a:gd name="T116" fmla="*/ 15 w 422"/>
                <a:gd name="T117" fmla="*/ 42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2" h="422">
                  <a:moveTo>
                    <a:pt x="15" y="422"/>
                  </a:moveTo>
                  <a:lnTo>
                    <a:pt x="407" y="422"/>
                  </a:lnTo>
                  <a:lnTo>
                    <a:pt x="409" y="421"/>
                  </a:lnTo>
                  <a:lnTo>
                    <a:pt x="412" y="421"/>
                  </a:lnTo>
                  <a:lnTo>
                    <a:pt x="414" y="419"/>
                  </a:lnTo>
                  <a:lnTo>
                    <a:pt x="416" y="417"/>
                  </a:lnTo>
                  <a:lnTo>
                    <a:pt x="419" y="414"/>
                  </a:lnTo>
                  <a:lnTo>
                    <a:pt x="420" y="412"/>
                  </a:lnTo>
                  <a:lnTo>
                    <a:pt x="421" y="409"/>
                  </a:lnTo>
                  <a:lnTo>
                    <a:pt x="422" y="407"/>
                  </a:lnTo>
                  <a:lnTo>
                    <a:pt x="421" y="386"/>
                  </a:lnTo>
                  <a:lnTo>
                    <a:pt x="420" y="365"/>
                  </a:lnTo>
                  <a:lnTo>
                    <a:pt x="416" y="345"/>
                  </a:lnTo>
                  <a:lnTo>
                    <a:pt x="413" y="324"/>
                  </a:lnTo>
                  <a:lnTo>
                    <a:pt x="409" y="305"/>
                  </a:lnTo>
                  <a:lnTo>
                    <a:pt x="403" y="286"/>
                  </a:lnTo>
                  <a:lnTo>
                    <a:pt x="397" y="266"/>
                  </a:lnTo>
                  <a:lnTo>
                    <a:pt x="390" y="248"/>
                  </a:lnTo>
                  <a:lnTo>
                    <a:pt x="381" y="230"/>
                  </a:lnTo>
                  <a:lnTo>
                    <a:pt x="372" y="213"/>
                  </a:lnTo>
                  <a:lnTo>
                    <a:pt x="363" y="196"/>
                  </a:lnTo>
                  <a:lnTo>
                    <a:pt x="352" y="180"/>
                  </a:lnTo>
                  <a:lnTo>
                    <a:pt x="340" y="163"/>
                  </a:lnTo>
                  <a:lnTo>
                    <a:pt x="329" y="148"/>
                  </a:lnTo>
                  <a:lnTo>
                    <a:pt x="316" y="133"/>
                  </a:lnTo>
                  <a:lnTo>
                    <a:pt x="302" y="119"/>
                  </a:lnTo>
                  <a:lnTo>
                    <a:pt x="288" y="106"/>
                  </a:lnTo>
                  <a:lnTo>
                    <a:pt x="274" y="93"/>
                  </a:lnTo>
                  <a:lnTo>
                    <a:pt x="258" y="81"/>
                  </a:lnTo>
                  <a:lnTo>
                    <a:pt x="242" y="69"/>
                  </a:lnTo>
                  <a:lnTo>
                    <a:pt x="226" y="59"/>
                  </a:lnTo>
                  <a:lnTo>
                    <a:pt x="208" y="49"/>
                  </a:lnTo>
                  <a:lnTo>
                    <a:pt x="191" y="40"/>
                  </a:lnTo>
                  <a:lnTo>
                    <a:pt x="173" y="32"/>
                  </a:lnTo>
                  <a:lnTo>
                    <a:pt x="155" y="25"/>
                  </a:lnTo>
                  <a:lnTo>
                    <a:pt x="135" y="19"/>
                  </a:lnTo>
                  <a:lnTo>
                    <a:pt x="116" y="13"/>
                  </a:lnTo>
                  <a:lnTo>
                    <a:pt x="97" y="8"/>
                  </a:lnTo>
                  <a:lnTo>
                    <a:pt x="76" y="5"/>
                  </a:lnTo>
                  <a:lnTo>
                    <a:pt x="56" y="3"/>
                  </a:lnTo>
                  <a:lnTo>
                    <a:pt x="36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2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406"/>
                  </a:lnTo>
                  <a:lnTo>
                    <a:pt x="0" y="409"/>
                  </a:lnTo>
                  <a:lnTo>
                    <a:pt x="1" y="412"/>
                  </a:lnTo>
                  <a:lnTo>
                    <a:pt x="2" y="414"/>
                  </a:lnTo>
                  <a:lnTo>
                    <a:pt x="5" y="417"/>
                  </a:lnTo>
                  <a:lnTo>
                    <a:pt x="7" y="419"/>
                  </a:lnTo>
                  <a:lnTo>
                    <a:pt x="9" y="421"/>
                  </a:lnTo>
                  <a:lnTo>
                    <a:pt x="12" y="421"/>
                  </a:lnTo>
                  <a:lnTo>
                    <a:pt x="15" y="42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8" name="Freeform 422">
              <a:extLst>
                <a:ext uri="{FF2B5EF4-FFF2-40B4-BE49-F238E27FC236}">
                  <a16:creationId xmlns:a16="http://schemas.microsoft.com/office/drawing/2014/main" id="{DB469766-EE78-6BD2-EDEE-90FC3C729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588" y="4241800"/>
              <a:ext cx="220663" cy="258763"/>
            </a:xfrm>
            <a:custGeom>
              <a:avLst/>
              <a:gdLst>
                <a:gd name="T0" fmla="*/ 421 w 698"/>
                <a:gd name="T1" fmla="*/ 15 h 813"/>
                <a:gd name="T2" fmla="*/ 420 w 698"/>
                <a:gd name="T3" fmla="*/ 8 h 813"/>
                <a:gd name="T4" fmla="*/ 417 w 698"/>
                <a:gd name="T5" fmla="*/ 4 h 813"/>
                <a:gd name="T6" fmla="*/ 413 w 698"/>
                <a:gd name="T7" fmla="*/ 1 h 813"/>
                <a:gd name="T8" fmla="*/ 406 w 698"/>
                <a:gd name="T9" fmla="*/ 0 h 813"/>
                <a:gd name="T10" fmla="*/ 365 w 698"/>
                <a:gd name="T11" fmla="*/ 2 h 813"/>
                <a:gd name="T12" fmla="*/ 325 w 698"/>
                <a:gd name="T13" fmla="*/ 8 h 813"/>
                <a:gd name="T14" fmla="*/ 286 w 698"/>
                <a:gd name="T15" fmla="*/ 18 h 813"/>
                <a:gd name="T16" fmla="*/ 249 w 698"/>
                <a:gd name="T17" fmla="*/ 32 h 813"/>
                <a:gd name="T18" fmla="*/ 213 w 698"/>
                <a:gd name="T19" fmla="*/ 49 h 813"/>
                <a:gd name="T20" fmla="*/ 180 w 698"/>
                <a:gd name="T21" fmla="*/ 69 h 813"/>
                <a:gd name="T22" fmla="*/ 148 w 698"/>
                <a:gd name="T23" fmla="*/ 92 h 813"/>
                <a:gd name="T24" fmla="*/ 120 w 698"/>
                <a:gd name="T25" fmla="*/ 119 h 813"/>
                <a:gd name="T26" fmla="*/ 93 w 698"/>
                <a:gd name="T27" fmla="*/ 148 h 813"/>
                <a:gd name="T28" fmla="*/ 69 w 698"/>
                <a:gd name="T29" fmla="*/ 179 h 813"/>
                <a:gd name="T30" fmla="*/ 49 w 698"/>
                <a:gd name="T31" fmla="*/ 212 h 813"/>
                <a:gd name="T32" fmla="*/ 32 w 698"/>
                <a:gd name="T33" fmla="*/ 247 h 813"/>
                <a:gd name="T34" fmla="*/ 19 w 698"/>
                <a:gd name="T35" fmla="*/ 285 h 813"/>
                <a:gd name="T36" fmla="*/ 8 w 698"/>
                <a:gd name="T37" fmla="*/ 325 h 813"/>
                <a:gd name="T38" fmla="*/ 2 w 698"/>
                <a:gd name="T39" fmla="*/ 364 h 813"/>
                <a:gd name="T40" fmla="*/ 0 w 698"/>
                <a:gd name="T41" fmla="*/ 406 h 813"/>
                <a:gd name="T42" fmla="*/ 2 w 698"/>
                <a:gd name="T43" fmla="*/ 447 h 813"/>
                <a:gd name="T44" fmla="*/ 8 w 698"/>
                <a:gd name="T45" fmla="*/ 488 h 813"/>
                <a:gd name="T46" fmla="*/ 19 w 698"/>
                <a:gd name="T47" fmla="*/ 526 h 813"/>
                <a:gd name="T48" fmla="*/ 32 w 698"/>
                <a:gd name="T49" fmla="*/ 564 h 813"/>
                <a:gd name="T50" fmla="*/ 49 w 698"/>
                <a:gd name="T51" fmla="*/ 599 h 813"/>
                <a:gd name="T52" fmla="*/ 69 w 698"/>
                <a:gd name="T53" fmla="*/ 633 h 813"/>
                <a:gd name="T54" fmla="*/ 93 w 698"/>
                <a:gd name="T55" fmla="*/ 665 h 813"/>
                <a:gd name="T56" fmla="*/ 120 w 698"/>
                <a:gd name="T57" fmla="*/ 694 h 813"/>
                <a:gd name="T58" fmla="*/ 148 w 698"/>
                <a:gd name="T59" fmla="*/ 719 h 813"/>
                <a:gd name="T60" fmla="*/ 180 w 698"/>
                <a:gd name="T61" fmla="*/ 743 h 813"/>
                <a:gd name="T62" fmla="*/ 213 w 698"/>
                <a:gd name="T63" fmla="*/ 763 h 813"/>
                <a:gd name="T64" fmla="*/ 249 w 698"/>
                <a:gd name="T65" fmla="*/ 780 h 813"/>
                <a:gd name="T66" fmla="*/ 286 w 698"/>
                <a:gd name="T67" fmla="*/ 794 h 813"/>
                <a:gd name="T68" fmla="*/ 325 w 698"/>
                <a:gd name="T69" fmla="*/ 804 h 813"/>
                <a:gd name="T70" fmla="*/ 365 w 698"/>
                <a:gd name="T71" fmla="*/ 810 h 813"/>
                <a:gd name="T72" fmla="*/ 406 w 698"/>
                <a:gd name="T73" fmla="*/ 813 h 813"/>
                <a:gd name="T74" fmla="*/ 447 w 698"/>
                <a:gd name="T75" fmla="*/ 810 h 813"/>
                <a:gd name="T76" fmla="*/ 487 w 698"/>
                <a:gd name="T77" fmla="*/ 804 h 813"/>
                <a:gd name="T78" fmla="*/ 525 w 698"/>
                <a:gd name="T79" fmla="*/ 794 h 813"/>
                <a:gd name="T80" fmla="*/ 562 w 698"/>
                <a:gd name="T81" fmla="*/ 782 h 813"/>
                <a:gd name="T82" fmla="*/ 598 w 698"/>
                <a:gd name="T83" fmla="*/ 764 h 813"/>
                <a:gd name="T84" fmla="*/ 632 w 698"/>
                <a:gd name="T85" fmla="*/ 744 h 813"/>
                <a:gd name="T86" fmla="*/ 664 w 698"/>
                <a:gd name="T87" fmla="*/ 720 h 813"/>
                <a:gd name="T88" fmla="*/ 694 w 698"/>
                <a:gd name="T89" fmla="*/ 694 h 813"/>
                <a:gd name="T90" fmla="*/ 697 w 698"/>
                <a:gd name="T91" fmla="*/ 688 h 813"/>
                <a:gd name="T92" fmla="*/ 698 w 698"/>
                <a:gd name="T93" fmla="*/ 683 h 813"/>
                <a:gd name="T94" fmla="*/ 697 w 698"/>
                <a:gd name="T95" fmla="*/ 676 h 813"/>
                <a:gd name="T96" fmla="*/ 694 w 698"/>
                <a:gd name="T97" fmla="*/ 672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98" h="813">
                  <a:moveTo>
                    <a:pt x="421" y="400"/>
                  </a:moveTo>
                  <a:lnTo>
                    <a:pt x="421" y="15"/>
                  </a:lnTo>
                  <a:lnTo>
                    <a:pt x="421" y="11"/>
                  </a:lnTo>
                  <a:lnTo>
                    <a:pt x="420" y="8"/>
                  </a:lnTo>
                  <a:lnTo>
                    <a:pt x="419" y="6"/>
                  </a:lnTo>
                  <a:lnTo>
                    <a:pt x="417" y="4"/>
                  </a:lnTo>
                  <a:lnTo>
                    <a:pt x="415" y="2"/>
                  </a:lnTo>
                  <a:lnTo>
                    <a:pt x="413" y="1"/>
                  </a:lnTo>
                  <a:lnTo>
                    <a:pt x="409" y="0"/>
                  </a:lnTo>
                  <a:lnTo>
                    <a:pt x="406" y="0"/>
                  </a:lnTo>
                  <a:lnTo>
                    <a:pt x="386" y="0"/>
                  </a:lnTo>
                  <a:lnTo>
                    <a:pt x="365" y="2"/>
                  </a:lnTo>
                  <a:lnTo>
                    <a:pt x="345" y="4"/>
                  </a:lnTo>
                  <a:lnTo>
                    <a:pt x="325" y="8"/>
                  </a:lnTo>
                  <a:lnTo>
                    <a:pt x="305" y="12"/>
                  </a:lnTo>
                  <a:lnTo>
                    <a:pt x="286" y="18"/>
                  </a:lnTo>
                  <a:lnTo>
                    <a:pt x="267" y="24"/>
                  </a:lnTo>
                  <a:lnTo>
                    <a:pt x="249" y="32"/>
                  </a:lnTo>
                  <a:lnTo>
                    <a:pt x="230" y="39"/>
                  </a:lnTo>
                  <a:lnTo>
                    <a:pt x="213" y="49"/>
                  </a:lnTo>
                  <a:lnTo>
                    <a:pt x="196" y="59"/>
                  </a:lnTo>
                  <a:lnTo>
                    <a:pt x="180" y="69"/>
                  </a:lnTo>
                  <a:lnTo>
                    <a:pt x="164" y="80"/>
                  </a:lnTo>
                  <a:lnTo>
                    <a:pt x="148" y="92"/>
                  </a:lnTo>
                  <a:lnTo>
                    <a:pt x="134" y="105"/>
                  </a:lnTo>
                  <a:lnTo>
                    <a:pt x="120" y="119"/>
                  </a:lnTo>
                  <a:lnTo>
                    <a:pt x="106" y="133"/>
                  </a:lnTo>
                  <a:lnTo>
                    <a:pt x="93" y="148"/>
                  </a:lnTo>
                  <a:lnTo>
                    <a:pt x="81" y="163"/>
                  </a:lnTo>
                  <a:lnTo>
                    <a:pt x="69" y="179"/>
                  </a:lnTo>
                  <a:lnTo>
                    <a:pt x="59" y="195"/>
                  </a:lnTo>
                  <a:lnTo>
                    <a:pt x="49" y="212"/>
                  </a:lnTo>
                  <a:lnTo>
                    <a:pt x="40" y="230"/>
                  </a:lnTo>
                  <a:lnTo>
                    <a:pt x="32" y="247"/>
                  </a:lnTo>
                  <a:lnTo>
                    <a:pt x="24" y="267"/>
                  </a:lnTo>
                  <a:lnTo>
                    <a:pt x="19" y="285"/>
                  </a:lnTo>
                  <a:lnTo>
                    <a:pt x="13" y="304"/>
                  </a:lnTo>
                  <a:lnTo>
                    <a:pt x="8" y="325"/>
                  </a:lnTo>
                  <a:lnTo>
                    <a:pt x="5" y="344"/>
                  </a:lnTo>
                  <a:lnTo>
                    <a:pt x="2" y="364"/>
                  </a:lnTo>
                  <a:lnTo>
                    <a:pt x="1" y="385"/>
                  </a:lnTo>
                  <a:lnTo>
                    <a:pt x="0" y="406"/>
                  </a:lnTo>
                  <a:lnTo>
                    <a:pt x="1" y="426"/>
                  </a:lnTo>
                  <a:lnTo>
                    <a:pt x="2" y="447"/>
                  </a:lnTo>
                  <a:lnTo>
                    <a:pt x="5" y="467"/>
                  </a:lnTo>
                  <a:lnTo>
                    <a:pt x="8" y="488"/>
                  </a:lnTo>
                  <a:lnTo>
                    <a:pt x="13" y="507"/>
                  </a:lnTo>
                  <a:lnTo>
                    <a:pt x="19" y="526"/>
                  </a:lnTo>
                  <a:lnTo>
                    <a:pt x="24" y="546"/>
                  </a:lnTo>
                  <a:lnTo>
                    <a:pt x="32" y="564"/>
                  </a:lnTo>
                  <a:lnTo>
                    <a:pt x="40" y="582"/>
                  </a:lnTo>
                  <a:lnTo>
                    <a:pt x="49" y="599"/>
                  </a:lnTo>
                  <a:lnTo>
                    <a:pt x="59" y="616"/>
                  </a:lnTo>
                  <a:lnTo>
                    <a:pt x="69" y="633"/>
                  </a:lnTo>
                  <a:lnTo>
                    <a:pt x="81" y="649"/>
                  </a:lnTo>
                  <a:lnTo>
                    <a:pt x="93" y="665"/>
                  </a:lnTo>
                  <a:lnTo>
                    <a:pt x="106" y="679"/>
                  </a:lnTo>
                  <a:lnTo>
                    <a:pt x="120" y="694"/>
                  </a:lnTo>
                  <a:lnTo>
                    <a:pt x="134" y="706"/>
                  </a:lnTo>
                  <a:lnTo>
                    <a:pt x="148" y="719"/>
                  </a:lnTo>
                  <a:lnTo>
                    <a:pt x="164" y="731"/>
                  </a:lnTo>
                  <a:lnTo>
                    <a:pt x="180" y="743"/>
                  </a:lnTo>
                  <a:lnTo>
                    <a:pt x="196" y="754"/>
                  </a:lnTo>
                  <a:lnTo>
                    <a:pt x="213" y="763"/>
                  </a:lnTo>
                  <a:lnTo>
                    <a:pt x="230" y="772"/>
                  </a:lnTo>
                  <a:lnTo>
                    <a:pt x="249" y="780"/>
                  </a:lnTo>
                  <a:lnTo>
                    <a:pt x="267" y="788"/>
                  </a:lnTo>
                  <a:lnTo>
                    <a:pt x="286" y="794"/>
                  </a:lnTo>
                  <a:lnTo>
                    <a:pt x="305" y="800"/>
                  </a:lnTo>
                  <a:lnTo>
                    <a:pt x="325" y="804"/>
                  </a:lnTo>
                  <a:lnTo>
                    <a:pt x="345" y="807"/>
                  </a:lnTo>
                  <a:lnTo>
                    <a:pt x="365" y="810"/>
                  </a:lnTo>
                  <a:lnTo>
                    <a:pt x="386" y="812"/>
                  </a:lnTo>
                  <a:lnTo>
                    <a:pt x="406" y="813"/>
                  </a:lnTo>
                  <a:lnTo>
                    <a:pt x="427" y="812"/>
                  </a:lnTo>
                  <a:lnTo>
                    <a:pt x="447" y="810"/>
                  </a:lnTo>
                  <a:lnTo>
                    <a:pt x="467" y="808"/>
                  </a:lnTo>
                  <a:lnTo>
                    <a:pt x="487" y="804"/>
                  </a:lnTo>
                  <a:lnTo>
                    <a:pt x="506" y="800"/>
                  </a:lnTo>
                  <a:lnTo>
                    <a:pt x="525" y="794"/>
                  </a:lnTo>
                  <a:lnTo>
                    <a:pt x="543" y="789"/>
                  </a:lnTo>
                  <a:lnTo>
                    <a:pt x="562" y="782"/>
                  </a:lnTo>
                  <a:lnTo>
                    <a:pt x="580" y="774"/>
                  </a:lnTo>
                  <a:lnTo>
                    <a:pt x="598" y="764"/>
                  </a:lnTo>
                  <a:lnTo>
                    <a:pt x="615" y="755"/>
                  </a:lnTo>
                  <a:lnTo>
                    <a:pt x="632" y="744"/>
                  </a:lnTo>
                  <a:lnTo>
                    <a:pt x="649" y="733"/>
                  </a:lnTo>
                  <a:lnTo>
                    <a:pt x="664" y="720"/>
                  </a:lnTo>
                  <a:lnTo>
                    <a:pt x="680" y="707"/>
                  </a:lnTo>
                  <a:lnTo>
                    <a:pt x="694" y="694"/>
                  </a:lnTo>
                  <a:lnTo>
                    <a:pt x="696" y="691"/>
                  </a:lnTo>
                  <a:lnTo>
                    <a:pt x="697" y="688"/>
                  </a:lnTo>
                  <a:lnTo>
                    <a:pt x="698" y="686"/>
                  </a:lnTo>
                  <a:lnTo>
                    <a:pt x="698" y="683"/>
                  </a:lnTo>
                  <a:lnTo>
                    <a:pt x="698" y="680"/>
                  </a:lnTo>
                  <a:lnTo>
                    <a:pt x="697" y="676"/>
                  </a:lnTo>
                  <a:lnTo>
                    <a:pt x="696" y="674"/>
                  </a:lnTo>
                  <a:lnTo>
                    <a:pt x="694" y="672"/>
                  </a:lnTo>
                  <a:lnTo>
                    <a:pt x="421" y="4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9" name="Freeform 423">
              <a:extLst>
                <a:ext uri="{FF2B5EF4-FFF2-40B4-BE49-F238E27FC236}">
                  <a16:creationId xmlns:a16="http://schemas.microsoft.com/office/drawing/2014/main" id="{41B2D243-8C67-90A7-D5FC-FE0563ED3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988" y="4356100"/>
              <a:ext cx="134938" cy="98425"/>
            </a:xfrm>
            <a:custGeom>
              <a:avLst/>
              <a:gdLst>
                <a:gd name="T0" fmla="*/ 407 w 422"/>
                <a:gd name="T1" fmla="*/ 0 h 307"/>
                <a:gd name="T2" fmla="*/ 15 w 422"/>
                <a:gd name="T3" fmla="*/ 0 h 307"/>
                <a:gd name="T4" fmla="*/ 11 w 422"/>
                <a:gd name="T5" fmla="*/ 0 h 307"/>
                <a:gd name="T6" fmla="*/ 7 w 422"/>
                <a:gd name="T7" fmla="*/ 2 h 307"/>
                <a:gd name="T8" fmla="*/ 4 w 422"/>
                <a:gd name="T9" fmla="*/ 5 h 307"/>
                <a:gd name="T10" fmla="*/ 1 w 422"/>
                <a:gd name="T11" fmla="*/ 9 h 307"/>
                <a:gd name="T12" fmla="*/ 0 w 422"/>
                <a:gd name="T13" fmla="*/ 13 h 307"/>
                <a:gd name="T14" fmla="*/ 0 w 422"/>
                <a:gd name="T15" fmla="*/ 17 h 307"/>
                <a:gd name="T16" fmla="*/ 1 w 422"/>
                <a:gd name="T17" fmla="*/ 21 h 307"/>
                <a:gd name="T18" fmla="*/ 5 w 422"/>
                <a:gd name="T19" fmla="*/ 26 h 307"/>
                <a:gd name="T20" fmla="*/ 281 w 422"/>
                <a:gd name="T21" fmla="*/ 303 h 307"/>
                <a:gd name="T22" fmla="*/ 283 w 422"/>
                <a:gd name="T23" fmla="*/ 304 h 307"/>
                <a:gd name="T24" fmla="*/ 286 w 422"/>
                <a:gd name="T25" fmla="*/ 306 h 307"/>
                <a:gd name="T26" fmla="*/ 289 w 422"/>
                <a:gd name="T27" fmla="*/ 306 h 307"/>
                <a:gd name="T28" fmla="*/ 292 w 422"/>
                <a:gd name="T29" fmla="*/ 307 h 307"/>
                <a:gd name="T30" fmla="*/ 294 w 422"/>
                <a:gd name="T31" fmla="*/ 306 h 307"/>
                <a:gd name="T32" fmla="*/ 297 w 422"/>
                <a:gd name="T33" fmla="*/ 306 h 307"/>
                <a:gd name="T34" fmla="*/ 300 w 422"/>
                <a:gd name="T35" fmla="*/ 304 h 307"/>
                <a:gd name="T36" fmla="*/ 303 w 422"/>
                <a:gd name="T37" fmla="*/ 303 h 307"/>
                <a:gd name="T38" fmla="*/ 317 w 422"/>
                <a:gd name="T39" fmla="*/ 288 h 307"/>
                <a:gd name="T40" fmla="*/ 330 w 422"/>
                <a:gd name="T41" fmla="*/ 272 h 307"/>
                <a:gd name="T42" fmla="*/ 341 w 422"/>
                <a:gd name="T43" fmla="*/ 256 h 307"/>
                <a:gd name="T44" fmla="*/ 353 w 422"/>
                <a:gd name="T45" fmla="*/ 240 h 307"/>
                <a:gd name="T46" fmla="*/ 364 w 422"/>
                <a:gd name="T47" fmla="*/ 223 h 307"/>
                <a:gd name="T48" fmla="*/ 374 w 422"/>
                <a:gd name="T49" fmla="*/ 206 h 307"/>
                <a:gd name="T50" fmla="*/ 382 w 422"/>
                <a:gd name="T51" fmla="*/ 189 h 307"/>
                <a:gd name="T52" fmla="*/ 391 w 422"/>
                <a:gd name="T53" fmla="*/ 171 h 307"/>
                <a:gd name="T54" fmla="*/ 398 w 422"/>
                <a:gd name="T55" fmla="*/ 152 h 307"/>
                <a:gd name="T56" fmla="*/ 404 w 422"/>
                <a:gd name="T57" fmla="*/ 133 h 307"/>
                <a:gd name="T58" fmla="*/ 409 w 422"/>
                <a:gd name="T59" fmla="*/ 114 h 307"/>
                <a:gd name="T60" fmla="*/ 413 w 422"/>
                <a:gd name="T61" fmla="*/ 94 h 307"/>
                <a:gd name="T62" fmla="*/ 416 w 422"/>
                <a:gd name="T63" fmla="*/ 75 h 307"/>
                <a:gd name="T64" fmla="*/ 420 w 422"/>
                <a:gd name="T65" fmla="*/ 55 h 307"/>
                <a:gd name="T66" fmla="*/ 421 w 422"/>
                <a:gd name="T67" fmla="*/ 35 h 307"/>
                <a:gd name="T68" fmla="*/ 422 w 422"/>
                <a:gd name="T69" fmla="*/ 15 h 307"/>
                <a:gd name="T70" fmla="*/ 421 w 422"/>
                <a:gd name="T71" fmla="*/ 12 h 307"/>
                <a:gd name="T72" fmla="*/ 420 w 422"/>
                <a:gd name="T73" fmla="*/ 9 h 307"/>
                <a:gd name="T74" fmla="*/ 419 w 422"/>
                <a:gd name="T75" fmla="*/ 6 h 307"/>
                <a:gd name="T76" fmla="*/ 416 w 422"/>
                <a:gd name="T77" fmla="*/ 4 h 307"/>
                <a:gd name="T78" fmla="*/ 414 w 422"/>
                <a:gd name="T79" fmla="*/ 2 h 307"/>
                <a:gd name="T80" fmla="*/ 412 w 422"/>
                <a:gd name="T81" fmla="*/ 1 h 307"/>
                <a:gd name="T82" fmla="*/ 409 w 422"/>
                <a:gd name="T83" fmla="*/ 0 h 307"/>
                <a:gd name="T84" fmla="*/ 407 w 422"/>
                <a:gd name="T8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2" h="307">
                  <a:moveTo>
                    <a:pt x="407" y="0"/>
                  </a:moveTo>
                  <a:lnTo>
                    <a:pt x="15" y="0"/>
                  </a:lnTo>
                  <a:lnTo>
                    <a:pt x="11" y="0"/>
                  </a:lnTo>
                  <a:lnTo>
                    <a:pt x="7" y="2"/>
                  </a:lnTo>
                  <a:lnTo>
                    <a:pt x="4" y="5"/>
                  </a:lnTo>
                  <a:lnTo>
                    <a:pt x="1" y="9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5" y="26"/>
                  </a:lnTo>
                  <a:lnTo>
                    <a:pt x="281" y="303"/>
                  </a:lnTo>
                  <a:lnTo>
                    <a:pt x="283" y="304"/>
                  </a:lnTo>
                  <a:lnTo>
                    <a:pt x="286" y="306"/>
                  </a:lnTo>
                  <a:lnTo>
                    <a:pt x="289" y="306"/>
                  </a:lnTo>
                  <a:lnTo>
                    <a:pt x="292" y="307"/>
                  </a:lnTo>
                  <a:lnTo>
                    <a:pt x="294" y="306"/>
                  </a:lnTo>
                  <a:lnTo>
                    <a:pt x="297" y="306"/>
                  </a:lnTo>
                  <a:lnTo>
                    <a:pt x="300" y="304"/>
                  </a:lnTo>
                  <a:lnTo>
                    <a:pt x="303" y="303"/>
                  </a:lnTo>
                  <a:lnTo>
                    <a:pt x="317" y="288"/>
                  </a:lnTo>
                  <a:lnTo>
                    <a:pt x="330" y="272"/>
                  </a:lnTo>
                  <a:lnTo>
                    <a:pt x="341" y="256"/>
                  </a:lnTo>
                  <a:lnTo>
                    <a:pt x="353" y="240"/>
                  </a:lnTo>
                  <a:lnTo>
                    <a:pt x="364" y="223"/>
                  </a:lnTo>
                  <a:lnTo>
                    <a:pt x="374" y="206"/>
                  </a:lnTo>
                  <a:lnTo>
                    <a:pt x="382" y="189"/>
                  </a:lnTo>
                  <a:lnTo>
                    <a:pt x="391" y="171"/>
                  </a:lnTo>
                  <a:lnTo>
                    <a:pt x="398" y="152"/>
                  </a:lnTo>
                  <a:lnTo>
                    <a:pt x="404" y="133"/>
                  </a:lnTo>
                  <a:lnTo>
                    <a:pt x="409" y="114"/>
                  </a:lnTo>
                  <a:lnTo>
                    <a:pt x="413" y="94"/>
                  </a:lnTo>
                  <a:lnTo>
                    <a:pt x="416" y="75"/>
                  </a:lnTo>
                  <a:lnTo>
                    <a:pt x="420" y="55"/>
                  </a:lnTo>
                  <a:lnTo>
                    <a:pt x="421" y="35"/>
                  </a:lnTo>
                  <a:lnTo>
                    <a:pt x="422" y="15"/>
                  </a:lnTo>
                  <a:lnTo>
                    <a:pt x="421" y="12"/>
                  </a:lnTo>
                  <a:lnTo>
                    <a:pt x="420" y="9"/>
                  </a:lnTo>
                  <a:lnTo>
                    <a:pt x="419" y="6"/>
                  </a:lnTo>
                  <a:lnTo>
                    <a:pt x="416" y="4"/>
                  </a:lnTo>
                  <a:lnTo>
                    <a:pt x="414" y="2"/>
                  </a:lnTo>
                  <a:lnTo>
                    <a:pt x="412" y="1"/>
                  </a:lnTo>
                  <a:lnTo>
                    <a:pt x="409" y="0"/>
                  </a:lnTo>
                  <a:lnTo>
                    <a:pt x="407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</p:grpSp>
      <p:sp>
        <p:nvSpPr>
          <p:cNvPr id="111" name="TextBox 47">
            <a:extLst>
              <a:ext uri="{FF2B5EF4-FFF2-40B4-BE49-F238E27FC236}">
                <a16:creationId xmlns:a16="http://schemas.microsoft.com/office/drawing/2014/main" id="{846059F2-57F0-B851-747A-327852BB1D68}"/>
              </a:ext>
            </a:extLst>
          </p:cNvPr>
          <p:cNvSpPr txBox="1"/>
          <p:nvPr/>
        </p:nvSpPr>
        <p:spPr>
          <a:xfrm>
            <a:off x="1060544" y="1437021"/>
            <a:ext cx="10611257" cy="397031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u="sng" dirty="0"/>
              <a:t>Keystone Collections Group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Reported annual state income tax (PA-40) returns to the PA Department of Revenue.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The information is dated because the Dept. of Revenue takes several years to compile and release its income tax data.</a:t>
            </a:r>
          </a:p>
          <a:p>
            <a:pPr lvl="1"/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To provide greater confidence in the numbers provided by the Dept. of Revenue, Keystone’s analysts compared Dept. of Revenue data with other data sets from the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U.S. Bureau of the Census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The Center for Rural Pennsylvania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The Penn State Data Center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USBoundary.com</a:t>
            </a:r>
            <a:r>
              <a:rPr lang="en-US" sz="2000" i="1" dirty="0"/>
              <a:t>.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1400" i="1" dirty="0"/>
          </a:p>
        </p:txBody>
      </p:sp>
      <p:sp>
        <p:nvSpPr>
          <p:cNvPr id="128" name="Title 127">
            <a:extLst>
              <a:ext uri="{FF2B5EF4-FFF2-40B4-BE49-F238E27FC236}">
                <a16:creationId xmlns:a16="http://schemas.microsoft.com/office/drawing/2014/main" id="{7CB8FEE0-DF2E-75A3-979D-2BD4DE77B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5880"/>
            <a:ext cx="10515600" cy="498598"/>
          </a:xfrm>
        </p:spPr>
        <p:txBody>
          <a:bodyPr/>
          <a:lstStyle/>
          <a:p>
            <a:r>
              <a:rPr lang="en-US" dirty="0"/>
              <a:t>Sources and methodology</a:t>
            </a:r>
          </a:p>
        </p:txBody>
      </p:sp>
      <p:sp>
        <p:nvSpPr>
          <p:cNvPr id="130" name="Slide Number Placeholder 129">
            <a:extLst>
              <a:ext uri="{FF2B5EF4-FFF2-40B4-BE49-F238E27FC236}">
                <a16:creationId xmlns:a16="http://schemas.microsoft.com/office/drawing/2014/main" id="{833364B7-A837-F981-19FF-FB6F60020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7650" y="609353"/>
            <a:ext cx="419100" cy="365125"/>
          </a:xfrm>
        </p:spPr>
        <p:txBody>
          <a:bodyPr/>
          <a:lstStyle/>
          <a:p>
            <a:fld id="{0FD50806-BABF-4915-9689-3B9956D1C75C}" type="slidenum">
              <a:rPr lang="en-US" sz="1600" b="1" smtClean="0"/>
              <a:pPr/>
              <a:t>2</a:t>
            </a:fld>
            <a:endParaRPr lang="en-US" sz="1600" b="1" dirty="0"/>
          </a:p>
        </p:txBody>
      </p:sp>
      <p:pic>
        <p:nvPicPr>
          <p:cNvPr id="6" name="Picture 5" descr="A sign with a horse and a fence&#10;&#10;AI-generated content may be incorrect.">
            <a:extLst>
              <a:ext uri="{FF2B5EF4-FFF2-40B4-BE49-F238E27FC236}">
                <a16:creationId xmlns:a16="http://schemas.microsoft.com/office/drawing/2014/main" id="{37F295F9-2644-B4BB-AD80-02A8B7C56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9971" y="6070694"/>
            <a:ext cx="1261830" cy="79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01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60C98-DFE2-31ED-6387-43B2E5B9D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 104" descr="This is an icon of a cellphone. ">
            <a:extLst>
              <a:ext uri="{FF2B5EF4-FFF2-40B4-BE49-F238E27FC236}">
                <a16:creationId xmlns:a16="http://schemas.microsoft.com/office/drawing/2014/main" id="{C524CB10-2CB8-B2D0-B314-4C1B7B99BE83}"/>
              </a:ext>
            </a:extLst>
          </p:cNvPr>
          <p:cNvGrpSpPr/>
          <p:nvPr/>
        </p:nvGrpSpPr>
        <p:grpSpPr>
          <a:xfrm>
            <a:off x="7323719" y="3367615"/>
            <a:ext cx="148718" cy="193653"/>
            <a:chOff x="7373011" y="2614988"/>
            <a:chExt cx="220663" cy="287338"/>
          </a:xfrm>
          <a:solidFill>
            <a:schemeClr val="bg1"/>
          </a:solidFill>
        </p:grpSpPr>
        <p:sp>
          <p:nvSpPr>
            <p:cNvPr id="78" name="Freeform 1497">
              <a:extLst>
                <a:ext uri="{FF2B5EF4-FFF2-40B4-BE49-F238E27FC236}">
                  <a16:creationId xmlns:a16="http://schemas.microsoft.com/office/drawing/2014/main" id="{DC947305-E39F-90D1-DCCB-2D20538D8B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73011" y="2614988"/>
              <a:ext cx="220663" cy="287338"/>
            </a:xfrm>
            <a:custGeom>
              <a:avLst/>
              <a:gdLst>
                <a:gd name="T0" fmla="*/ 91 w 695"/>
                <a:gd name="T1" fmla="*/ 120 h 906"/>
                <a:gd name="T2" fmla="*/ 347 w 695"/>
                <a:gd name="T3" fmla="*/ 845 h 906"/>
                <a:gd name="T4" fmla="*/ 322 w 695"/>
                <a:gd name="T5" fmla="*/ 837 h 906"/>
                <a:gd name="T6" fmla="*/ 305 w 695"/>
                <a:gd name="T7" fmla="*/ 817 h 906"/>
                <a:gd name="T8" fmla="*/ 303 w 695"/>
                <a:gd name="T9" fmla="*/ 791 h 906"/>
                <a:gd name="T10" fmla="*/ 315 w 695"/>
                <a:gd name="T11" fmla="*/ 767 h 906"/>
                <a:gd name="T12" fmla="*/ 339 w 695"/>
                <a:gd name="T13" fmla="*/ 755 h 906"/>
                <a:gd name="T14" fmla="*/ 365 w 695"/>
                <a:gd name="T15" fmla="*/ 759 h 906"/>
                <a:gd name="T16" fmla="*/ 385 w 695"/>
                <a:gd name="T17" fmla="*/ 774 h 906"/>
                <a:gd name="T18" fmla="*/ 393 w 695"/>
                <a:gd name="T19" fmla="*/ 799 h 906"/>
                <a:gd name="T20" fmla="*/ 385 w 695"/>
                <a:gd name="T21" fmla="*/ 825 h 906"/>
                <a:gd name="T22" fmla="*/ 365 w 695"/>
                <a:gd name="T23" fmla="*/ 842 h 906"/>
                <a:gd name="T24" fmla="*/ 347 w 695"/>
                <a:gd name="T25" fmla="*/ 53 h 906"/>
                <a:gd name="T26" fmla="*/ 360 w 695"/>
                <a:gd name="T27" fmla="*/ 57 h 906"/>
                <a:gd name="T28" fmla="*/ 368 w 695"/>
                <a:gd name="T29" fmla="*/ 67 h 906"/>
                <a:gd name="T30" fmla="*/ 370 w 695"/>
                <a:gd name="T31" fmla="*/ 80 h 906"/>
                <a:gd name="T32" fmla="*/ 363 w 695"/>
                <a:gd name="T33" fmla="*/ 91 h 906"/>
                <a:gd name="T34" fmla="*/ 352 w 695"/>
                <a:gd name="T35" fmla="*/ 98 h 906"/>
                <a:gd name="T36" fmla="*/ 339 w 695"/>
                <a:gd name="T37" fmla="*/ 96 h 906"/>
                <a:gd name="T38" fmla="*/ 329 w 695"/>
                <a:gd name="T39" fmla="*/ 88 h 906"/>
                <a:gd name="T40" fmla="*/ 325 w 695"/>
                <a:gd name="T41" fmla="*/ 76 h 906"/>
                <a:gd name="T42" fmla="*/ 329 w 695"/>
                <a:gd name="T43" fmla="*/ 63 h 906"/>
                <a:gd name="T44" fmla="*/ 339 w 695"/>
                <a:gd name="T45" fmla="*/ 55 h 906"/>
                <a:gd name="T46" fmla="*/ 347 w 695"/>
                <a:gd name="T47" fmla="*/ 53 h 906"/>
                <a:gd name="T48" fmla="*/ 82 w 695"/>
                <a:gd name="T49" fmla="*/ 1 h 906"/>
                <a:gd name="T50" fmla="*/ 55 w 695"/>
                <a:gd name="T51" fmla="*/ 7 h 906"/>
                <a:gd name="T52" fmla="*/ 33 w 695"/>
                <a:gd name="T53" fmla="*/ 21 h 906"/>
                <a:gd name="T54" fmla="*/ 16 w 695"/>
                <a:gd name="T55" fmla="*/ 39 h 906"/>
                <a:gd name="T56" fmla="*/ 5 w 695"/>
                <a:gd name="T57" fmla="*/ 64 h 906"/>
                <a:gd name="T58" fmla="*/ 0 w 695"/>
                <a:gd name="T59" fmla="*/ 90 h 906"/>
                <a:gd name="T60" fmla="*/ 2 w 695"/>
                <a:gd name="T61" fmla="*/ 833 h 906"/>
                <a:gd name="T62" fmla="*/ 11 w 695"/>
                <a:gd name="T63" fmla="*/ 858 h 906"/>
                <a:gd name="T64" fmla="*/ 27 w 695"/>
                <a:gd name="T65" fmla="*/ 879 h 906"/>
                <a:gd name="T66" fmla="*/ 48 w 695"/>
                <a:gd name="T67" fmla="*/ 895 h 906"/>
                <a:gd name="T68" fmla="*/ 73 w 695"/>
                <a:gd name="T69" fmla="*/ 903 h 906"/>
                <a:gd name="T70" fmla="*/ 604 w 695"/>
                <a:gd name="T71" fmla="*/ 906 h 906"/>
                <a:gd name="T72" fmla="*/ 631 w 695"/>
                <a:gd name="T73" fmla="*/ 901 h 906"/>
                <a:gd name="T74" fmla="*/ 655 w 695"/>
                <a:gd name="T75" fmla="*/ 890 h 906"/>
                <a:gd name="T76" fmla="*/ 674 w 695"/>
                <a:gd name="T77" fmla="*/ 872 h 906"/>
                <a:gd name="T78" fmla="*/ 687 w 695"/>
                <a:gd name="T79" fmla="*/ 850 h 906"/>
                <a:gd name="T80" fmla="*/ 694 w 695"/>
                <a:gd name="T81" fmla="*/ 824 h 906"/>
                <a:gd name="T82" fmla="*/ 694 w 695"/>
                <a:gd name="T83" fmla="*/ 82 h 906"/>
                <a:gd name="T84" fmla="*/ 687 w 695"/>
                <a:gd name="T85" fmla="*/ 55 h 906"/>
                <a:gd name="T86" fmla="*/ 674 w 695"/>
                <a:gd name="T87" fmla="*/ 33 h 906"/>
                <a:gd name="T88" fmla="*/ 655 w 695"/>
                <a:gd name="T89" fmla="*/ 15 h 906"/>
                <a:gd name="T90" fmla="*/ 631 w 695"/>
                <a:gd name="T91" fmla="*/ 4 h 906"/>
                <a:gd name="T92" fmla="*/ 604 w 695"/>
                <a:gd name="T93" fmla="*/ 0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95" h="906">
                  <a:moveTo>
                    <a:pt x="604" y="724"/>
                  </a:moveTo>
                  <a:lnTo>
                    <a:pt x="91" y="724"/>
                  </a:lnTo>
                  <a:lnTo>
                    <a:pt x="91" y="120"/>
                  </a:lnTo>
                  <a:lnTo>
                    <a:pt x="604" y="120"/>
                  </a:lnTo>
                  <a:lnTo>
                    <a:pt x="604" y="724"/>
                  </a:lnTo>
                  <a:close/>
                  <a:moveTo>
                    <a:pt x="347" y="845"/>
                  </a:moveTo>
                  <a:lnTo>
                    <a:pt x="339" y="844"/>
                  </a:lnTo>
                  <a:lnTo>
                    <a:pt x="330" y="842"/>
                  </a:lnTo>
                  <a:lnTo>
                    <a:pt x="322" y="837"/>
                  </a:lnTo>
                  <a:lnTo>
                    <a:pt x="315" y="832"/>
                  </a:lnTo>
                  <a:lnTo>
                    <a:pt x="310" y="825"/>
                  </a:lnTo>
                  <a:lnTo>
                    <a:pt x="305" y="817"/>
                  </a:lnTo>
                  <a:lnTo>
                    <a:pt x="303" y="809"/>
                  </a:lnTo>
                  <a:lnTo>
                    <a:pt x="302" y="799"/>
                  </a:lnTo>
                  <a:lnTo>
                    <a:pt x="303" y="791"/>
                  </a:lnTo>
                  <a:lnTo>
                    <a:pt x="305" y="782"/>
                  </a:lnTo>
                  <a:lnTo>
                    <a:pt x="310" y="774"/>
                  </a:lnTo>
                  <a:lnTo>
                    <a:pt x="315" y="767"/>
                  </a:lnTo>
                  <a:lnTo>
                    <a:pt x="322" y="762"/>
                  </a:lnTo>
                  <a:lnTo>
                    <a:pt x="330" y="759"/>
                  </a:lnTo>
                  <a:lnTo>
                    <a:pt x="339" y="755"/>
                  </a:lnTo>
                  <a:lnTo>
                    <a:pt x="347" y="754"/>
                  </a:lnTo>
                  <a:lnTo>
                    <a:pt x="356" y="755"/>
                  </a:lnTo>
                  <a:lnTo>
                    <a:pt x="365" y="759"/>
                  </a:lnTo>
                  <a:lnTo>
                    <a:pt x="373" y="762"/>
                  </a:lnTo>
                  <a:lnTo>
                    <a:pt x="380" y="767"/>
                  </a:lnTo>
                  <a:lnTo>
                    <a:pt x="385" y="774"/>
                  </a:lnTo>
                  <a:lnTo>
                    <a:pt x="389" y="782"/>
                  </a:lnTo>
                  <a:lnTo>
                    <a:pt x="392" y="791"/>
                  </a:lnTo>
                  <a:lnTo>
                    <a:pt x="393" y="799"/>
                  </a:lnTo>
                  <a:lnTo>
                    <a:pt x="392" y="809"/>
                  </a:lnTo>
                  <a:lnTo>
                    <a:pt x="389" y="817"/>
                  </a:lnTo>
                  <a:lnTo>
                    <a:pt x="385" y="825"/>
                  </a:lnTo>
                  <a:lnTo>
                    <a:pt x="380" y="832"/>
                  </a:lnTo>
                  <a:lnTo>
                    <a:pt x="373" y="837"/>
                  </a:lnTo>
                  <a:lnTo>
                    <a:pt x="365" y="842"/>
                  </a:lnTo>
                  <a:lnTo>
                    <a:pt x="356" y="844"/>
                  </a:lnTo>
                  <a:lnTo>
                    <a:pt x="347" y="845"/>
                  </a:lnTo>
                  <a:close/>
                  <a:moveTo>
                    <a:pt x="347" y="53"/>
                  </a:moveTo>
                  <a:lnTo>
                    <a:pt x="352" y="53"/>
                  </a:lnTo>
                  <a:lnTo>
                    <a:pt x="356" y="55"/>
                  </a:lnTo>
                  <a:lnTo>
                    <a:pt x="360" y="57"/>
                  </a:lnTo>
                  <a:lnTo>
                    <a:pt x="363" y="59"/>
                  </a:lnTo>
                  <a:lnTo>
                    <a:pt x="366" y="63"/>
                  </a:lnTo>
                  <a:lnTo>
                    <a:pt x="368" y="67"/>
                  </a:lnTo>
                  <a:lnTo>
                    <a:pt x="370" y="70"/>
                  </a:lnTo>
                  <a:lnTo>
                    <a:pt x="370" y="76"/>
                  </a:lnTo>
                  <a:lnTo>
                    <a:pt x="370" y="80"/>
                  </a:lnTo>
                  <a:lnTo>
                    <a:pt x="368" y="85"/>
                  </a:lnTo>
                  <a:lnTo>
                    <a:pt x="366" y="88"/>
                  </a:lnTo>
                  <a:lnTo>
                    <a:pt x="363" y="91"/>
                  </a:lnTo>
                  <a:lnTo>
                    <a:pt x="360" y="95"/>
                  </a:lnTo>
                  <a:lnTo>
                    <a:pt x="356" y="96"/>
                  </a:lnTo>
                  <a:lnTo>
                    <a:pt x="352" y="98"/>
                  </a:lnTo>
                  <a:lnTo>
                    <a:pt x="347" y="98"/>
                  </a:lnTo>
                  <a:lnTo>
                    <a:pt x="343" y="98"/>
                  </a:lnTo>
                  <a:lnTo>
                    <a:pt x="339" y="96"/>
                  </a:lnTo>
                  <a:lnTo>
                    <a:pt x="335" y="95"/>
                  </a:lnTo>
                  <a:lnTo>
                    <a:pt x="331" y="91"/>
                  </a:lnTo>
                  <a:lnTo>
                    <a:pt x="329" y="88"/>
                  </a:lnTo>
                  <a:lnTo>
                    <a:pt x="326" y="85"/>
                  </a:lnTo>
                  <a:lnTo>
                    <a:pt x="325" y="80"/>
                  </a:lnTo>
                  <a:lnTo>
                    <a:pt x="325" y="76"/>
                  </a:lnTo>
                  <a:lnTo>
                    <a:pt x="325" y="70"/>
                  </a:lnTo>
                  <a:lnTo>
                    <a:pt x="326" y="67"/>
                  </a:lnTo>
                  <a:lnTo>
                    <a:pt x="329" y="63"/>
                  </a:lnTo>
                  <a:lnTo>
                    <a:pt x="331" y="59"/>
                  </a:lnTo>
                  <a:lnTo>
                    <a:pt x="335" y="57"/>
                  </a:lnTo>
                  <a:lnTo>
                    <a:pt x="339" y="55"/>
                  </a:lnTo>
                  <a:lnTo>
                    <a:pt x="343" y="54"/>
                  </a:lnTo>
                  <a:lnTo>
                    <a:pt x="347" y="53"/>
                  </a:lnTo>
                  <a:lnTo>
                    <a:pt x="347" y="53"/>
                  </a:lnTo>
                  <a:close/>
                  <a:moveTo>
                    <a:pt x="604" y="0"/>
                  </a:moveTo>
                  <a:lnTo>
                    <a:pt x="91" y="0"/>
                  </a:lnTo>
                  <a:lnTo>
                    <a:pt x="82" y="1"/>
                  </a:lnTo>
                  <a:lnTo>
                    <a:pt x="73" y="2"/>
                  </a:lnTo>
                  <a:lnTo>
                    <a:pt x="64" y="4"/>
                  </a:lnTo>
                  <a:lnTo>
                    <a:pt x="55" y="7"/>
                  </a:lnTo>
                  <a:lnTo>
                    <a:pt x="48" y="11"/>
                  </a:lnTo>
                  <a:lnTo>
                    <a:pt x="40" y="15"/>
                  </a:lnTo>
                  <a:lnTo>
                    <a:pt x="33" y="21"/>
                  </a:lnTo>
                  <a:lnTo>
                    <a:pt x="27" y="26"/>
                  </a:lnTo>
                  <a:lnTo>
                    <a:pt x="21" y="33"/>
                  </a:lnTo>
                  <a:lnTo>
                    <a:pt x="16" y="39"/>
                  </a:lnTo>
                  <a:lnTo>
                    <a:pt x="11" y="47"/>
                  </a:lnTo>
                  <a:lnTo>
                    <a:pt x="8" y="55"/>
                  </a:lnTo>
                  <a:lnTo>
                    <a:pt x="5" y="64"/>
                  </a:lnTo>
                  <a:lnTo>
                    <a:pt x="2" y="73"/>
                  </a:lnTo>
                  <a:lnTo>
                    <a:pt x="1" y="82"/>
                  </a:lnTo>
                  <a:lnTo>
                    <a:pt x="0" y="90"/>
                  </a:lnTo>
                  <a:lnTo>
                    <a:pt x="0" y="815"/>
                  </a:lnTo>
                  <a:lnTo>
                    <a:pt x="1" y="824"/>
                  </a:lnTo>
                  <a:lnTo>
                    <a:pt x="2" y="833"/>
                  </a:lnTo>
                  <a:lnTo>
                    <a:pt x="5" y="842"/>
                  </a:lnTo>
                  <a:lnTo>
                    <a:pt x="8" y="850"/>
                  </a:lnTo>
                  <a:lnTo>
                    <a:pt x="11" y="858"/>
                  </a:lnTo>
                  <a:lnTo>
                    <a:pt x="16" y="866"/>
                  </a:lnTo>
                  <a:lnTo>
                    <a:pt x="21" y="872"/>
                  </a:lnTo>
                  <a:lnTo>
                    <a:pt x="27" y="879"/>
                  </a:lnTo>
                  <a:lnTo>
                    <a:pt x="33" y="885"/>
                  </a:lnTo>
                  <a:lnTo>
                    <a:pt x="40" y="890"/>
                  </a:lnTo>
                  <a:lnTo>
                    <a:pt x="48" y="895"/>
                  </a:lnTo>
                  <a:lnTo>
                    <a:pt x="55" y="898"/>
                  </a:lnTo>
                  <a:lnTo>
                    <a:pt x="64" y="901"/>
                  </a:lnTo>
                  <a:lnTo>
                    <a:pt x="73" y="903"/>
                  </a:lnTo>
                  <a:lnTo>
                    <a:pt x="82" y="905"/>
                  </a:lnTo>
                  <a:lnTo>
                    <a:pt x="91" y="906"/>
                  </a:lnTo>
                  <a:lnTo>
                    <a:pt x="604" y="906"/>
                  </a:lnTo>
                  <a:lnTo>
                    <a:pt x="613" y="905"/>
                  </a:lnTo>
                  <a:lnTo>
                    <a:pt x="622" y="903"/>
                  </a:lnTo>
                  <a:lnTo>
                    <a:pt x="631" y="901"/>
                  </a:lnTo>
                  <a:lnTo>
                    <a:pt x="639" y="898"/>
                  </a:lnTo>
                  <a:lnTo>
                    <a:pt x="647" y="895"/>
                  </a:lnTo>
                  <a:lnTo>
                    <a:pt x="655" y="890"/>
                  </a:lnTo>
                  <a:lnTo>
                    <a:pt x="662" y="885"/>
                  </a:lnTo>
                  <a:lnTo>
                    <a:pt x="668" y="879"/>
                  </a:lnTo>
                  <a:lnTo>
                    <a:pt x="674" y="872"/>
                  </a:lnTo>
                  <a:lnTo>
                    <a:pt x="679" y="866"/>
                  </a:lnTo>
                  <a:lnTo>
                    <a:pt x="684" y="858"/>
                  </a:lnTo>
                  <a:lnTo>
                    <a:pt x="687" y="850"/>
                  </a:lnTo>
                  <a:lnTo>
                    <a:pt x="690" y="842"/>
                  </a:lnTo>
                  <a:lnTo>
                    <a:pt x="693" y="833"/>
                  </a:lnTo>
                  <a:lnTo>
                    <a:pt x="694" y="824"/>
                  </a:lnTo>
                  <a:lnTo>
                    <a:pt x="695" y="815"/>
                  </a:lnTo>
                  <a:lnTo>
                    <a:pt x="695" y="90"/>
                  </a:lnTo>
                  <a:lnTo>
                    <a:pt x="694" y="82"/>
                  </a:lnTo>
                  <a:lnTo>
                    <a:pt x="693" y="73"/>
                  </a:lnTo>
                  <a:lnTo>
                    <a:pt x="690" y="64"/>
                  </a:lnTo>
                  <a:lnTo>
                    <a:pt x="687" y="55"/>
                  </a:lnTo>
                  <a:lnTo>
                    <a:pt x="684" y="47"/>
                  </a:lnTo>
                  <a:lnTo>
                    <a:pt x="679" y="39"/>
                  </a:lnTo>
                  <a:lnTo>
                    <a:pt x="674" y="33"/>
                  </a:lnTo>
                  <a:lnTo>
                    <a:pt x="668" y="26"/>
                  </a:lnTo>
                  <a:lnTo>
                    <a:pt x="662" y="21"/>
                  </a:lnTo>
                  <a:lnTo>
                    <a:pt x="655" y="15"/>
                  </a:lnTo>
                  <a:lnTo>
                    <a:pt x="647" y="11"/>
                  </a:lnTo>
                  <a:lnTo>
                    <a:pt x="639" y="7"/>
                  </a:lnTo>
                  <a:lnTo>
                    <a:pt x="631" y="4"/>
                  </a:lnTo>
                  <a:lnTo>
                    <a:pt x="622" y="2"/>
                  </a:lnTo>
                  <a:lnTo>
                    <a:pt x="613" y="1"/>
                  </a:lnTo>
                  <a:lnTo>
                    <a:pt x="604" y="0"/>
                  </a:lnTo>
                  <a:lnTo>
                    <a:pt x="604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79" name="Rectangle 1498">
              <a:extLst>
                <a:ext uri="{FF2B5EF4-FFF2-40B4-BE49-F238E27FC236}">
                  <a16:creationId xmlns:a16="http://schemas.microsoft.com/office/drawing/2014/main" id="{728E5D98-5CBD-05AE-5845-F13042F62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1749" y="26816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0" name="Rectangle 1499">
              <a:extLst>
                <a:ext uri="{FF2B5EF4-FFF2-40B4-BE49-F238E27FC236}">
                  <a16:creationId xmlns:a16="http://schemas.microsoft.com/office/drawing/2014/main" id="{22DC0BA9-EBA4-7053-C749-AB8D4AC88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9849" y="26816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1" name="Rectangle 1500">
              <a:extLst>
                <a:ext uri="{FF2B5EF4-FFF2-40B4-BE49-F238E27FC236}">
                  <a16:creationId xmlns:a16="http://schemas.microsoft.com/office/drawing/2014/main" id="{9291BDEC-0285-CB8B-FF25-6238303465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7949" y="26816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2" name="Rectangle 1501">
              <a:extLst>
                <a:ext uri="{FF2B5EF4-FFF2-40B4-BE49-F238E27FC236}">
                  <a16:creationId xmlns:a16="http://schemas.microsoft.com/office/drawing/2014/main" id="{E813A070-0FC1-F071-34A1-AF14E0597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1749" y="27197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3" name="Rectangle 1502">
              <a:extLst>
                <a:ext uri="{FF2B5EF4-FFF2-40B4-BE49-F238E27FC236}">
                  <a16:creationId xmlns:a16="http://schemas.microsoft.com/office/drawing/2014/main" id="{BC2EA4F5-BFCD-5FE0-6AD6-E46484623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9849" y="27197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4" name="Rectangle 1503">
              <a:extLst>
                <a:ext uri="{FF2B5EF4-FFF2-40B4-BE49-F238E27FC236}">
                  <a16:creationId xmlns:a16="http://schemas.microsoft.com/office/drawing/2014/main" id="{695B26E7-3798-7D34-AB83-9D4ABE211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7949" y="27197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5" name="Rectangle 1504">
              <a:extLst>
                <a:ext uri="{FF2B5EF4-FFF2-40B4-BE49-F238E27FC236}">
                  <a16:creationId xmlns:a16="http://schemas.microsoft.com/office/drawing/2014/main" id="{D643E1BD-EA98-F9CE-0B9B-D2FE4DC34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1749" y="27578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6" name="Rectangle 1505">
              <a:extLst>
                <a:ext uri="{FF2B5EF4-FFF2-40B4-BE49-F238E27FC236}">
                  <a16:creationId xmlns:a16="http://schemas.microsoft.com/office/drawing/2014/main" id="{7AE3F2E1-1AFA-9E10-913F-473F088A8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9849" y="27578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106" name="Group 105" descr="This is an icon of money.">
            <a:extLst>
              <a:ext uri="{FF2B5EF4-FFF2-40B4-BE49-F238E27FC236}">
                <a16:creationId xmlns:a16="http://schemas.microsoft.com/office/drawing/2014/main" id="{94AA2AE4-FBB7-2088-55D1-5036E480B046}"/>
              </a:ext>
            </a:extLst>
          </p:cNvPr>
          <p:cNvGrpSpPr/>
          <p:nvPr/>
        </p:nvGrpSpPr>
        <p:grpSpPr>
          <a:xfrm>
            <a:off x="7306040" y="4029772"/>
            <a:ext cx="165086" cy="166002"/>
            <a:chOff x="7340467" y="3286760"/>
            <a:chExt cx="285750" cy="287338"/>
          </a:xfrm>
          <a:solidFill>
            <a:schemeClr val="bg1"/>
          </a:solidFill>
        </p:grpSpPr>
        <p:sp>
          <p:nvSpPr>
            <p:cNvPr id="88" name="Freeform 497">
              <a:extLst>
                <a:ext uri="{FF2B5EF4-FFF2-40B4-BE49-F238E27FC236}">
                  <a16:creationId xmlns:a16="http://schemas.microsoft.com/office/drawing/2014/main" id="{9E04A8C3-4F80-381A-442A-5A1873287E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0467" y="3286760"/>
              <a:ext cx="285750" cy="182563"/>
            </a:xfrm>
            <a:custGeom>
              <a:avLst/>
              <a:gdLst>
                <a:gd name="T0" fmla="*/ 0 w 903"/>
                <a:gd name="T1" fmla="*/ 0 h 573"/>
                <a:gd name="T2" fmla="*/ 0 w 903"/>
                <a:gd name="T3" fmla="*/ 467 h 573"/>
                <a:gd name="T4" fmla="*/ 1 w 903"/>
                <a:gd name="T5" fmla="*/ 459 h 573"/>
                <a:gd name="T6" fmla="*/ 2 w 903"/>
                <a:gd name="T7" fmla="*/ 453 h 573"/>
                <a:gd name="T8" fmla="*/ 5 w 903"/>
                <a:gd name="T9" fmla="*/ 446 h 573"/>
                <a:gd name="T10" fmla="*/ 8 w 903"/>
                <a:gd name="T11" fmla="*/ 440 h 573"/>
                <a:gd name="T12" fmla="*/ 12 w 903"/>
                <a:gd name="T13" fmla="*/ 434 h 573"/>
                <a:gd name="T14" fmla="*/ 18 w 903"/>
                <a:gd name="T15" fmla="*/ 428 h 573"/>
                <a:gd name="T16" fmla="*/ 23 w 903"/>
                <a:gd name="T17" fmla="*/ 423 h 573"/>
                <a:gd name="T18" fmla="*/ 30 w 903"/>
                <a:gd name="T19" fmla="*/ 419 h 573"/>
                <a:gd name="T20" fmla="*/ 30 w 903"/>
                <a:gd name="T21" fmla="*/ 30 h 573"/>
                <a:gd name="T22" fmla="*/ 873 w 903"/>
                <a:gd name="T23" fmla="*/ 30 h 573"/>
                <a:gd name="T24" fmla="*/ 873 w 903"/>
                <a:gd name="T25" fmla="*/ 543 h 573"/>
                <a:gd name="T26" fmla="*/ 481 w 903"/>
                <a:gd name="T27" fmla="*/ 543 h 573"/>
                <a:gd name="T28" fmla="*/ 481 w 903"/>
                <a:gd name="T29" fmla="*/ 573 h 573"/>
                <a:gd name="T30" fmla="*/ 903 w 903"/>
                <a:gd name="T31" fmla="*/ 573 h 573"/>
                <a:gd name="T32" fmla="*/ 903 w 903"/>
                <a:gd name="T33" fmla="*/ 0 h 573"/>
                <a:gd name="T34" fmla="*/ 0 w 903"/>
                <a:gd name="T35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3" h="573">
                  <a:moveTo>
                    <a:pt x="0" y="0"/>
                  </a:moveTo>
                  <a:lnTo>
                    <a:pt x="0" y="467"/>
                  </a:lnTo>
                  <a:lnTo>
                    <a:pt x="1" y="459"/>
                  </a:lnTo>
                  <a:lnTo>
                    <a:pt x="2" y="453"/>
                  </a:lnTo>
                  <a:lnTo>
                    <a:pt x="5" y="446"/>
                  </a:lnTo>
                  <a:lnTo>
                    <a:pt x="8" y="440"/>
                  </a:lnTo>
                  <a:lnTo>
                    <a:pt x="12" y="434"/>
                  </a:lnTo>
                  <a:lnTo>
                    <a:pt x="18" y="428"/>
                  </a:lnTo>
                  <a:lnTo>
                    <a:pt x="23" y="423"/>
                  </a:lnTo>
                  <a:lnTo>
                    <a:pt x="30" y="419"/>
                  </a:lnTo>
                  <a:lnTo>
                    <a:pt x="30" y="30"/>
                  </a:lnTo>
                  <a:lnTo>
                    <a:pt x="873" y="30"/>
                  </a:lnTo>
                  <a:lnTo>
                    <a:pt x="873" y="543"/>
                  </a:lnTo>
                  <a:lnTo>
                    <a:pt x="481" y="543"/>
                  </a:lnTo>
                  <a:lnTo>
                    <a:pt x="481" y="573"/>
                  </a:lnTo>
                  <a:lnTo>
                    <a:pt x="903" y="573"/>
                  </a:lnTo>
                  <a:lnTo>
                    <a:pt x="9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9" name="Freeform 498">
              <a:extLst>
                <a:ext uri="{FF2B5EF4-FFF2-40B4-BE49-F238E27FC236}">
                  <a16:creationId xmlns:a16="http://schemas.microsoft.com/office/drawing/2014/main" id="{99839592-676A-716B-8F1A-2B7BD709D0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69042" y="3315335"/>
              <a:ext cx="228600" cy="125413"/>
            </a:xfrm>
            <a:custGeom>
              <a:avLst/>
              <a:gdLst>
                <a:gd name="T0" fmla="*/ 330 w 723"/>
                <a:gd name="T1" fmla="*/ 283 h 392"/>
                <a:gd name="T2" fmla="*/ 295 w 723"/>
                <a:gd name="T3" fmla="*/ 263 h 392"/>
                <a:gd name="T4" fmla="*/ 269 w 723"/>
                <a:gd name="T5" fmla="*/ 232 h 392"/>
                <a:gd name="T6" fmla="*/ 257 w 723"/>
                <a:gd name="T7" fmla="*/ 192 h 392"/>
                <a:gd name="T8" fmla="*/ 260 w 723"/>
                <a:gd name="T9" fmla="*/ 151 h 392"/>
                <a:gd name="T10" fmla="*/ 281 w 723"/>
                <a:gd name="T11" fmla="*/ 115 h 392"/>
                <a:gd name="T12" fmla="*/ 312 w 723"/>
                <a:gd name="T13" fmla="*/ 90 h 392"/>
                <a:gd name="T14" fmla="*/ 350 w 723"/>
                <a:gd name="T15" fmla="*/ 77 h 392"/>
                <a:gd name="T16" fmla="*/ 392 w 723"/>
                <a:gd name="T17" fmla="*/ 81 h 392"/>
                <a:gd name="T18" fmla="*/ 429 w 723"/>
                <a:gd name="T19" fmla="*/ 100 h 392"/>
                <a:gd name="T20" fmla="*/ 454 w 723"/>
                <a:gd name="T21" fmla="*/ 131 h 392"/>
                <a:gd name="T22" fmla="*/ 466 w 723"/>
                <a:gd name="T23" fmla="*/ 171 h 392"/>
                <a:gd name="T24" fmla="*/ 462 w 723"/>
                <a:gd name="T25" fmla="*/ 213 h 392"/>
                <a:gd name="T26" fmla="*/ 443 w 723"/>
                <a:gd name="T27" fmla="*/ 248 h 392"/>
                <a:gd name="T28" fmla="*/ 412 w 723"/>
                <a:gd name="T29" fmla="*/ 274 h 392"/>
                <a:gd name="T30" fmla="*/ 372 w 723"/>
                <a:gd name="T31" fmla="*/ 287 h 392"/>
                <a:gd name="T32" fmla="*/ 96 w 723"/>
                <a:gd name="T33" fmla="*/ 151 h 392"/>
                <a:gd name="T34" fmla="*/ 68 w 723"/>
                <a:gd name="T35" fmla="*/ 131 h 392"/>
                <a:gd name="T36" fmla="*/ 61 w 723"/>
                <a:gd name="T37" fmla="*/ 97 h 392"/>
                <a:gd name="T38" fmla="*/ 80 w 723"/>
                <a:gd name="T39" fmla="*/ 69 h 392"/>
                <a:gd name="T40" fmla="*/ 114 w 723"/>
                <a:gd name="T41" fmla="*/ 63 h 392"/>
                <a:gd name="T42" fmla="*/ 143 w 723"/>
                <a:gd name="T43" fmla="*/ 81 h 392"/>
                <a:gd name="T44" fmla="*/ 150 w 723"/>
                <a:gd name="T45" fmla="*/ 115 h 392"/>
                <a:gd name="T46" fmla="*/ 131 w 723"/>
                <a:gd name="T47" fmla="*/ 144 h 392"/>
                <a:gd name="T48" fmla="*/ 106 w 723"/>
                <a:gd name="T49" fmla="*/ 152 h 392"/>
                <a:gd name="T50" fmla="*/ 642 w 723"/>
                <a:gd name="T51" fmla="*/ 249 h 392"/>
                <a:gd name="T52" fmla="*/ 661 w 723"/>
                <a:gd name="T53" fmla="*/ 278 h 392"/>
                <a:gd name="T54" fmla="*/ 655 w 723"/>
                <a:gd name="T55" fmla="*/ 313 h 392"/>
                <a:gd name="T56" fmla="*/ 626 w 723"/>
                <a:gd name="T57" fmla="*/ 331 h 392"/>
                <a:gd name="T58" fmla="*/ 592 w 723"/>
                <a:gd name="T59" fmla="*/ 324 h 392"/>
                <a:gd name="T60" fmla="*/ 573 w 723"/>
                <a:gd name="T61" fmla="*/ 297 h 392"/>
                <a:gd name="T62" fmla="*/ 580 w 723"/>
                <a:gd name="T63" fmla="*/ 262 h 392"/>
                <a:gd name="T64" fmla="*/ 608 w 723"/>
                <a:gd name="T65" fmla="*/ 243 h 392"/>
                <a:gd name="T66" fmla="*/ 669 w 723"/>
                <a:gd name="T67" fmla="*/ 392 h 392"/>
                <a:gd name="T68" fmla="*/ 691 w 723"/>
                <a:gd name="T69" fmla="*/ 386 h 392"/>
                <a:gd name="T70" fmla="*/ 709 w 723"/>
                <a:gd name="T71" fmla="*/ 371 h 392"/>
                <a:gd name="T72" fmla="*/ 720 w 723"/>
                <a:gd name="T73" fmla="*/ 350 h 392"/>
                <a:gd name="T74" fmla="*/ 723 w 723"/>
                <a:gd name="T75" fmla="*/ 62 h 392"/>
                <a:gd name="T76" fmla="*/ 718 w 723"/>
                <a:gd name="T77" fmla="*/ 38 h 392"/>
                <a:gd name="T78" fmla="*/ 705 w 723"/>
                <a:gd name="T79" fmla="*/ 19 h 392"/>
                <a:gd name="T80" fmla="*/ 686 w 723"/>
                <a:gd name="T81" fmla="*/ 6 h 392"/>
                <a:gd name="T82" fmla="*/ 663 w 723"/>
                <a:gd name="T83" fmla="*/ 2 h 392"/>
                <a:gd name="T84" fmla="*/ 43 w 723"/>
                <a:gd name="T85" fmla="*/ 4 h 392"/>
                <a:gd name="T86" fmla="*/ 22 w 723"/>
                <a:gd name="T87" fmla="*/ 14 h 392"/>
                <a:gd name="T88" fmla="*/ 7 w 723"/>
                <a:gd name="T89" fmla="*/ 33 h 392"/>
                <a:gd name="T90" fmla="*/ 1 w 723"/>
                <a:gd name="T91" fmla="*/ 55 h 392"/>
                <a:gd name="T92" fmla="*/ 46 w 723"/>
                <a:gd name="T93" fmla="*/ 294 h 392"/>
                <a:gd name="T94" fmla="*/ 151 w 723"/>
                <a:gd name="T95" fmla="*/ 287 h 392"/>
                <a:gd name="T96" fmla="*/ 244 w 723"/>
                <a:gd name="T97" fmla="*/ 293 h 392"/>
                <a:gd name="T98" fmla="*/ 326 w 723"/>
                <a:gd name="T99" fmla="*/ 312 h 392"/>
                <a:gd name="T100" fmla="*/ 373 w 723"/>
                <a:gd name="T101" fmla="*/ 337 h 392"/>
                <a:gd name="T102" fmla="*/ 389 w 723"/>
                <a:gd name="T103" fmla="*/ 3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3" h="392">
                  <a:moveTo>
                    <a:pt x="361" y="287"/>
                  </a:moveTo>
                  <a:lnTo>
                    <a:pt x="350" y="287"/>
                  </a:lnTo>
                  <a:lnTo>
                    <a:pt x="341" y="285"/>
                  </a:lnTo>
                  <a:lnTo>
                    <a:pt x="330" y="283"/>
                  </a:lnTo>
                  <a:lnTo>
                    <a:pt x="320" y="278"/>
                  </a:lnTo>
                  <a:lnTo>
                    <a:pt x="312" y="274"/>
                  </a:lnTo>
                  <a:lnTo>
                    <a:pt x="302" y="269"/>
                  </a:lnTo>
                  <a:lnTo>
                    <a:pt x="295" y="263"/>
                  </a:lnTo>
                  <a:lnTo>
                    <a:pt x="287" y="256"/>
                  </a:lnTo>
                  <a:lnTo>
                    <a:pt x="281" y="248"/>
                  </a:lnTo>
                  <a:lnTo>
                    <a:pt x="274" y="241"/>
                  </a:lnTo>
                  <a:lnTo>
                    <a:pt x="269" y="232"/>
                  </a:lnTo>
                  <a:lnTo>
                    <a:pt x="265" y="223"/>
                  </a:lnTo>
                  <a:lnTo>
                    <a:pt x="260" y="213"/>
                  </a:lnTo>
                  <a:lnTo>
                    <a:pt x="258" y="203"/>
                  </a:lnTo>
                  <a:lnTo>
                    <a:pt x="257" y="192"/>
                  </a:lnTo>
                  <a:lnTo>
                    <a:pt x="256" y="182"/>
                  </a:lnTo>
                  <a:lnTo>
                    <a:pt x="257" y="171"/>
                  </a:lnTo>
                  <a:lnTo>
                    <a:pt x="258" y="160"/>
                  </a:lnTo>
                  <a:lnTo>
                    <a:pt x="260" y="151"/>
                  </a:lnTo>
                  <a:lnTo>
                    <a:pt x="265" y="141"/>
                  </a:lnTo>
                  <a:lnTo>
                    <a:pt x="269" y="131"/>
                  </a:lnTo>
                  <a:lnTo>
                    <a:pt x="274" y="123"/>
                  </a:lnTo>
                  <a:lnTo>
                    <a:pt x="281" y="115"/>
                  </a:lnTo>
                  <a:lnTo>
                    <a:pt x="287" y="108"/>
                  </a:lnTo>
                  <a:lnTo>
                    <a:pt x="295" y="100"/>
                  </a:lnTo>
                  <a:lnTo>
                    <a:pt x="302" y="95"/>
                  </a:lnTo>
                  <a:lnTo>
                    <a:pt x="312" y="90"/>
                  </a:lnTo>
                  <a:lnTo>
                    <a:pt x="320" y="84"/>
                  </a:lnTo>
                  <a:lnTo>
                    <a:pt x="330" y="81"/>
                  </a:lnTo>
                  <a:lnTo>
                    <a:pt x="341" y="79"/>
                  </a:lnTo>
                  <a:lnTo>
                    <a:pt x="350" y="77"/>
                  </a:lnTo>
                  <a:lnTo>
                    <a:pt x="361" y="77"/>
                  </a:lnTo>
                  <a:lnTo>
                    <a:pt x="372" y="77"/>
                  </a:lnTo>
                  <a:lnTo>
                    <a:pt x="383" y="79"/>
                  </a:lnTo>
                  <a:lnTo>
                    <a:pt x="392" y="81"/>
                  </a:lnTo>
                  <a:lnTo>
                    <a:pt x="403" y="84"/>
                  </a:lnTo>
                  <a:lnTo>
                    <a:pt x="412" y="90"/>
                  </a:lnTo>
                  <a:lnTo>
                    <a:pt x="420" y="95"/>
                  </a:lnTo>
                  <a:lnTo>
                    <a:pt x="429" y="100"/>
                  </a:lnTo>
                  <a:lnTo>
                    <a:pt x="436" y="108"/>
                  </a:lnTo>
                  <a:lnTo>
                    <a:pt x="443" y="115"/>
                  </a:lnTo>
                  <a:lnTo>
                    <a:pt x="449" y="123"/>
                  </a:lnTo>
                  <a:lnTo>
                    <a:pt x="454" y="131"/>
                  </a:lnTo>
                  <a:lnTo>
                    <a:pt x="459" y="141"/>
                  </a:lnTo>
                  <a:lnTo>
                    <a:pt x="462" y="151"/>
                  </a:lnTo>
                  <a:lnTo>
                    <a:pt x="465" y="160"/>
                  </a:lnTo>
                  <a:lnTo>
                    <a:pt x="466" y="171"/>
                  </a:lnTo>
                  <a:lnTo>
                    <a:pt x="467" y="182"/>
                  </a:lnTo>
                  <a:lnTo>
                    <a:pt x="466" y="192"/>
                  </a:lnTo>
                  <a:lnTo>
                    <a:pt x="465" y="203"/>
                  </a:lnTo>
                  <a:lnTo>
                    <a:pt x="462" y="213"/>
                  </a:lnTo>
                  <a:lnTo>
                    <a:pt x="459" y="223"/>
                  </a:lnTo>
                  <a:lnTo>
                    <a:pt x="454" y="232"/>
                  </a:lnTo>
                  <a:lnTo>
                    <a:pt x="449" y="241"/>
                  </a:lnTo>
                  <a:lnTo>
                    <a:pt x="443" y="248"/>
                  </a:lnTo>
                  <a:lnTo>
                    <a:pt x="436" y="256"/>
                  </a:lnTo>
                  <a:lnTo>
                    <a:pt x="429" y="263"/>
                  </a:lnTo>
                  <a:lnTo>
                    <a:pt x="420" y="269"/>
                  </a:lnTo>
                  <a:lnTo>
                    <a:pt x="412" y="274"/>
                  </a:lnTo>
                  <a:lnTo>
                    <a:pt x="403" y="278"/>
                  </a:lnTo>
                  <a:lnTo>
                    <a:pt x="392" y="283"/>
                  </a:lnTo>
                  <a:lnTo>
                    <a:pt x="383" y="285"/>
                  </a:lnTo>
                  <a:lnTo>
                    <a:pt x="372" y="287"/>
                  </a:lnTo>
                  <a:lnTo>
                    <a:pt x="361" y="287"/>
                  </a:lnTo>
                  <a:lnTo>
                    <a:pt x="361" y="287"/>
                  </a:lnTo>
                  <a:close/>
                  <a:moveTo>
                    <a:pt x="106" y="152"/>
                  </a:moveTo>
                  <a:lnTo>
                    <a:pt x="96" y="151"/>
                  </a:lnTo>
                  <a:lnTo>
                    <a:pt x="88" y="149"/>
                  </a:lnTo>
                  <a:lnTo>
                    <a:pt x="80" y="144"/>
                  </a:lnTo>
                  <a:lnTo>
                    <a:pt x="74" y="139"/>
                  </a:lnTo>
                  <a:lnTo>
                    <a:pt x="68" y="131"/>
                  </a:lnTo>
                  <a:lnTo>
                    <a:pt x="64" y="124"/>
                  </a:lnTo>
                  <a:lnTo>
                    <a:pt x="61" y="115"/>
                  </a:lnTo>
                  <a:lnTo>
                    <a:pt x="61" y="107"/>
                  </a:lnTo>
                  <a:lnTo>
                    <a:pt x="61" y="97"/>
                  </a:lnTo>
                  <a:lnTo>
                    <a:pt x="64" y="88"/>
                  </a:lnTo>
                  <a:lnTo>
                    <a:pt x="68" y="81"/>
                  </a:lnTo>
                  <a:lnTo>
                    <a:pt x="74" y="74"/>
                  </a:lnTo>
                  <a:lnTo>
                    <a:pt x="80" y="69"/>
                  </a:lnTo>
                  <a:lnTo>
                    <a:pt x="88" y="65"/>
                  </a:lnTo>
                  <a:lnTo>
                    <a:pt x="96" y="63"/>
                  </a:lnTo>
                  <a:lnTo>
                    <a:pt x="106" y="62"/>
                  </a:lnTo>
                  <a:lnTo>
                    <a:pt x="114" y="63"/>
                  </a:lnTo>
                  <a:lnTo>
                    <a:pt x="123" y="65"/>
                  </a:lnTo>
                  <a:lnTo>
                    <a:pt x="131" y="69"/>
                  </a:lnTo>
                  <a:lnTo>
                    <a:pt x="137" y="74"/>
                  </a:lnTo>
                  <a:lnTo>
                    <a:pt x="143" y="81"/>
                  </a:lnTo>
                  <a:lnTo>
                    <a:pt x="147" y="88"/>
                  </a:lnTo>
                  <a:lnTo>
                    <a:pt x="150" y="97"/>
                  </a:lnTo>
                  <a:lnTo>
                    <a:pt x="151" y="107"/>
                  </a:lnTo>
                  <a:lnTo>
                    <a:pt x="150" y="115"/>
                  </a:lnTo>
                  <a:lnTo>
                    <a:pt x="148" y="124"/>
                  </a:lnTo>
                  <a:lnTo>
                    <a:pt x="143" y="131"/>
                  </a:lnTo>
                  <a:lnTo>
                    <a:pt x="137" y="139"/>
                  </a:lnTo>
                  <a:lnTo>
                    <a:pt x="131" y="144"/>
                  </a:lnTo>
                  <a:lnTo>
                    <a:pt x="123" y="149"/>
                  </a:lnTo>
                  <a:lnTo>
                    <a:pt x="114" y="151"/>
                  </a:lnTo>
                  <a:lnTo>
                    <a:pt x="106" y="152"/>
                  </a:lnTo>
                  <a:lnTo>
                    <a:pt x="106" y="152"/>
                  </a:lnTo>
                  <a:close/>
                  <a:moveTo>
                    <a:pt x="617" y="242"/>
                  </a:moveTo>
                  <a:lnTo>
                    <a:pt x="626" y="243"/>
                  </a:lnTo>
                  <a:lnTo>
                    <a:pt x="635" y="245"/>
                  </a:lnTo>
                  <a:lnTo>
                    <a:pt x="642" y="249"/>
                  </a:lnTo>
                  <a:lnTo>
                    <a:pt x="650" y="255"/>
                  </a:lnTo>
                  <a:lnTo>
                    <a:pt x="655" y="262"/>
                  </a:lnTo>
                  <a:lnTo>
                    <a:pt x="659" y="270"/>
                  </a:lnTo>
                  <a:lnTo>
                    <a:pt x="661" y="278"/>
                  </a:lnTo>
                  <a:lnTo>
                    <a:pt x="663" y="287"/>
                  </a:lnTo>
                  <a:lnTo>
                    <a:pt x="661" y="297"/>
                  </a:lnTo>
                  <a:lnTo>
                    <a:pt x="659" y="305"/>
                  </a:lnTo>
                  <a:lnTo>
                    <a:pt x="655" y="313"/>
                  </a:lnTo>
                  <a:lnTo>
                    <a:pt x="650" y="319"/>
                  </a:lnTo>
                  <a:lnTo>
                    <a:pt x="642" y="324"/>
                  </a:lnTo>
                  <a:lnTo>
                    <a:pt x="635" y="329"/>
                  </a:lnTo>
                  <a:lnTo>
                    <a:pt x="626" y="331"/>
                  </a:lnTo>
                  <a:lnTo>
                    <a:pt x="617" y="332"/>
                  </a:lnTo>
                  <a:lnTo>
                    <a:pt x="608" y="331"/>
                  </a:lnTo>
                  <a:lnTo>
                    <a:pt x="600" y="329"/>
                  </a:lnTo>
                  <a:lnTo>
                    <a:pt x="592" y="324"/>
                  </a:lnTo>
                  <a:lnTo>
                    <a:pt x="585" y="319"/>
                  </a:lnTo>
                  <a:lnTo>
                    <a:pt x="580" y="313"/>
                  </a:lnTo>
                  <a:lnTo>
                    <a:pt x="576" y="305"/>
                  </a:lnTo>
                  <a:lnTo>
                    <a:pt x="573" y="297"/>
                  </a:lnTo>
                  <a:lnTo>
                    <a:pt x="572" y="287"/>
                  </a:lnTo>
                  <a:lnTo>
                    <a:pt x="573" y="278"/>
                  </a:lnTo>
                  <a:lnTo>
                    <a:pt x="576" y="270"/>
                  </a:lnTo>
                  <a:lnTo>
                    <a:pt x="580" y="262"/>
                  </a:lnTo>
                  <a:lnTo>
                    <a:pt x="585" y="255"/>
                  </a:lnTo>
                  <a:lnTo>
                    <a:pt x="592" y="249"/>
                  </a:lnTo>
                  <a:lnTo>
                    <a:pt x="600" y="245"/>
                  </a:lnTo>
                  <a:lnTo>
                    <a:pt x="608" y="243"/>
                  </a:lnTo>
                  <a:lnTo>
                    <a:pt x="617" y="242"/>
                  </a:lnTo>
                  <a:close/>
                  <a:moveTo>
                    <a:pt x="391" y="392"/>
                  </a:moveTo>
                  <a:lnTo>
                    <a:pt x="663" y="392"/>
                  </a:lnTo>
                  <a:lnTo>
                    <a:pt x="669" y="392"/>
                  </a:lnTo>
                  <a:lnTo>
                    <a:pt x="674" y="391"/>
                  </a:lnTo>
                  <a:lnTo>
                    <a:pt x="681" y="390"/>
                  </a:lnTo>
                  <a:lnTo>
                    <a:pt x="686" y="388"/>
                  </a:lnTo>
                  <a:lnTo>
                    <a:pt x="691" y="386"/>
                  </a:lnTo>
                  <a:lnTo>
                    <a:pt x="697" y="382"/>
                  </a:lnTo>
                  <a:lnTo>
                    <a:pt x="701" y="379"/>
                  </a:lnTo>
                  <a:lnTo>
                    <a:pt x="705" y="375"/>
                  </a:lnTo>
                  <a:lnTo>
                    <a:pt x="709" y="371"/>
                  </a:lnTo>
                  <a:lnTo>
                    <a:pt x="713" y="366"/>
                  </a:lnTo>
                  <a:lnTo>
                    <a:pt x="715" y="361"/>
                  </a:lnTo>
                  <a:lnTo>
                    <a:pt x="718" y="356"/>
                  </a:lnTo>
                  <a:lnTo>
                    <a:pt x="720" y="350"/>
                  </a:lnTo>
                  <a:lnTo>
                    <a:pt x="721" y="345"/>
                  </a:lnTo>
                  <a:lnTo>
                    <a:pt x="723" y="338"/>
                  </a:lnTo>
                  <a:lnTo>
                    <a:pt x="723" y="332"/>
                  </a:lnTo>
                  <a:lnTo>
                    <a:pt x="723" y="62"/>
                  </a:lnTo>
                  <a:lnTo>
                    <a:pt x="723" y="55"/>
                  </a:lnTo>
                  <a:lnTo>
                    <a:pt x="721" y="49"/>
                  </a:lnTo>
                  <a:lnTo>
                    <a:pt x="720" y="43"/>
                  </a:lnTo>
                  <a:lnTo>
                    <a:pt x="718" y="38"/>
                  </a:lnTo>
                  <a:lnTo>
                    <a:pt x="715" y="33"/>
                  </a:lnTo>
                  <a:lnTo>
                    <a:pt x="713" y="27"/>
                  </a:lnTo>
                  <a:lnTo>
                    <a:pt x="709" y="23"/>
                  </a:lnTo>
                  <a:lnTo>
                    <a:pt x="705" y="19"/>
                  </a:lnTo>
                  <a:lnTo>
                    <a:pt x="701" y="14"/>
                  </a:lnTo>
                  <a:lnTo>
                    <a:pt x="697" y="11"/>
                  </a:lnTo>
                  <a:lnTo>
                    <a:pt x="691" y="8"/>
                  </a:lnTo>
                  <a:lnTo>
                    <a:pt x="686" y="6"/>
                  </a:lnTo>
                  <a:lnTo>
                    <a:pt x="681" y="4"/>
                  </a:lnTo>
                  <a:lnTo>
                    <a:pt x="674" y="3"/>
                  </a:lnTo>
                  <a:lnTo>
                    <a:pt x="669" y="2"/>
                  </a:lnTo>
                  <a:lnTo>
                    <a:pt x="663" y="2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8" y="3"/>
                  </a:lnTo>
                  <a:lnTo>
                    <a:pt x="43" y="4"/>
                  </a:lnTo>
                  <a:lnTo>
                    <a:pt x="37" y="6"/>
                  </a:lnTo>
                  <a:lnTo>
                    <a:pt x="32" y="8"/>
                  </a:lnTo>
                  <a:lnTo>
                    <a:pt x="27" y="11"/>
                  </a:lnTo>
                  <a:lnTo>
                    <a:pt x="22" y="14"/>
                  </a:lnTo>
                  <a:lnTo>
                    <a:pt x="18" y="19"/>
                  </a:lnTo>
                  <a:lnTo>
                    <a:pt x="14" y="23"/>
                  </a:lnTo>
                  <a:lnTo>
                    <a:pt x="10" y="27"/>
                  </a:lnTo>
                  <a:lnTo>
                    <a:pt x="7" y="33"/>
                  </a:lnTo>
                  <a:lnTo>
                    <a:pt x="5" y="38"/>
                  </a:lnTo>
                  <a:lnTo>
                    <a:pt x="3" y="43"/>
                  </a:lnTo>
                  <a:lnTo>
                    <a:pt x="2" y="49"/>
                  </a:lnTo>
                  <a:lnTo>
                    <a:pt x="1" y="55"/>
                  </a:lnTo>
                  <a:lnTo>
                    <a:pt x="0" y="62"/>
                  </a:lnTo>
                  <a:lnTo>
                    <a:pt x="0" y="304"/>
                  </a:lnTo>
                  <a:lnTo>
                    <a:pt x="22" y="299"/>
                  </a:lnTo>
                  <a:lnTo>
                    <a:pt x="46" y="294"/>
                  </a:lnTo>
                  <a:lnTo>
                    <a:pt x="68" y="291"/>
                  </a:lnTo>
                  <a:lnTo>
                    <a:pt x="90" y="290"/>
                  </a:lnTo>
                  <a:lnTo>
                    <a:pt x="126" y="288"/>
                  </a:lnTo>
                  <a:lnTo>
                    <a:pt x="151" y="287"/>
                  </a:lnTo>
                  <a:lnTo>
                    <a:pt x="172" y="288"/>
                  </a:lnTo>
                  <a:lnTo>
                    <a:pt x="206" y="289"/>
                  </a:lnTo>
                  <a:lnTo>
                    <a:pt x="225" y="291"/>
                  </a:lnTo>
                  <a:lnTo>
                    <a:pt x="244" y="293"/>
                  </a:lnTo>
                  <a:lnTo>
                    <a:pt x="266" y="297"/>
                  </a:lnTo>
                  <a:lnTo>
                    <a:pt x="286" y="300"/>
                  </a:lnTo>
                  <a:lnTo>
                    <a:pt x="306" y="305"/>
                  </a:lnTo>
                  <a:lnTo>
                    <a:pt x="326" y="312"/>
                  </a:lnTo>
                  <a:lnTo>
                    <a:pt x="344" y="318"/>
                  </a:lnTo>
                  <a:lnTo>
                    <a:pt x="360" y="327"/>
                  </a:lnTo>
                  <a:lnTo>
                    <a:pt x="366" y="332"/>
                  </a:lnTo>
                  <a:lnTo>
                    <a:pt x="373" y="337"/>
                  </a:lnTo>
                  <a:lnTo>
                    <a:pt x="378" y="343"/>
                  </a:lnTo>
                  <a:lnTo>
                    <a:pt x="383" y="349"/>
                  </a:lnTo>
                  <a:lnTo>
                    <a:pt x="387" y="356"/>
                  </a:lnTo>
                  <a:lnTo>
                    <a:pt x="389" y="362"/>
                  </a:lnTo>
                  <a:lnTo>
                    <a:pt x="391" y="369"/>
                  </a:lnTo>
                  <a:lnTo>
                    <a:pt x="391" y="377"/>
                  </a:lnTo>
                  <a:lnTo>
                    <a:pt x="391" y="39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0" name="Freeform 499">
              <a:extLst>
                <a:ext uri="{FF2B5EF4-FFF2-40B4-BE49-F238E27FC236}">
                  <a16:creationId xmlns:a16="http://schemas.microsoft.com/office/drawing/2014/main" id="{3165058D-7EA7-D4F2-FB8E-09299BF49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540760"/>
              <a:ext cx="133350" cy="33338"/>
            </a:xfrm>
            <a:custGeom>
              <a:avLst/>
              <a:gdLst>
                <a:gd name="T0" fmla="*/ 0 w 421"/>
                <a:gd name="T1" fmla="*/ 44 h 104"/>
                <a:gd name="T2" fmla="*/ 2 w 421"/>
                <a:gd name="T3" fmla="*/ 52 h 104"/>
                <a:gd name="T4" fmla="*/ 5 w 421"/>
                <a:gd name="T5" fmla="*/ 56 h 104"/>
                <a:gd name="T6" fmla="*/ 6 w 421"/>
                <a:gd name="T7" fmla="*/ 59 h 104"/>
                <a:gd name="T8" fmla="*/ 11 w 421"/>
                <a:gd name="T9" fmla="*/ 65 h 104"/>
                <a:gd name="T10" fmla="*/ 13 w 421"/>
                <a:gd name="T11" fmla="*/ 65 h 104"/>
                <a:gd name="T12" fmla="*/ 31 w 421"/>
                <a:gd name="T13" fmla="*/ 76 h 104"/>
                <a:gd name="T14" fmla="*/ 32 w 421"/>
                <a:gd name="T15" fmla="*/ 77 h 104"/>
                <a:gd name="T16" fmla="*/ 41 w 421"/>
                <a:gd name="T17" fmla="*/ 80 h 104"/>
                <a:gd name="T18" fmla="*/ 45 w 421"/>
                <a:gd name="T19" fmla="*/ 81 h 104"/>
                <a:gd name="T20" fmla="*/ 53 w 421"/>
                <a:gd name="T21" fmla="*/ 84 h 104"/>
                <a:gd name="T22" fmla="*/ 61 w 421"/>
                <a:gd name="T23" fmla="*/ 86 h 104"/>
                <a:gd name="T24" fmla="*/ 66 w 421"/>
                <a:gd name="T25" fmla="*/ 87 h 104"/>
                <a:gd name="T26" fmla="*/ 98 w 421"/>
                <a:gd name="T27" fmla="*/ 95 h 104"/>
                <a:gd name="T28" fmla="*/ 133 w 421"/>
                <a:gd name="T29" fmla="*/ 99 h 104"/>
                <a:gd name="T30" fmla="*/ 197 w 421"/>
                <a:gd name="T31" fmla="*/ 104 h 104"/>
                <a:gd name="T32" fmla="*/ 211 w 421"/>
                <a:gd name="T33" fmla="*/ 104 h 104"/>
                <a:gd name="T34" fmla="*/ 225 w 421"/>
                <a:gd name="T35" fmla="*/ 104 h 104"/>
                <a:gd name="T36" fmla="*/ 289 w 421"/>
                <a:gd name="T37" fmla="*/ 99 h 104"/>
                <a:gd name="T38" fmla="*/ 322 w 421"/>
                <a:gd name="T39" fmla="*/ 95 h 104"/>
                <a:gd name="T40" fmla="*/ 356 w 421"/>
                <a:gd name="T41" fmla="*/ 87 h 104"/>
                <a:gd name="T42" fmla="*/ 360 w 421"/>
                <a:gd name="T43" fmla="*/ 86 h 104"/>
                <a:gd name="T44" fmla="*/ 368 w 421"/>
                <a:gd name="T45" fmla="*/ 84 h 104"/>
                <a:gd name="T46" fmla="*/ 376 w 421"/>
                <a:gd name="T47" fmla="*/ 81 h 104"/>
                <a:gd name="T48" fmla="*/ 379 w 421"/>
                <a:gd name="T49" fmla="*/ 80 h 104"/>
                <a:gd name="T50" fmla="*/ 390 w 421"/>
                <a:gd name="T51" fmla="*/ 77 h 104"/>
                <a:gd name="T52" fmla="*/ 391 w 421"/>
                <a:gd name="T53" fmla="*/ 76 h 104"/>
                <a:gd name="T54" fmla="*/ 409 w 421"/>
                <a:gd name="T55" fmla="*/ 65 h 104"/>
                <a:gd name="T56" fmla="*/ 409 w 421"/>
                <a:gd name="T57" fmla="*/ 65 h 104"/>
                <a:gd name="T58" fmla="*/ 416 w 421"/>
                <a:gd name="T59" fmla="*/ 59 h 104"/>
                <a:gd name="T60" fmla="*/ 417 w 421"/>
                <a:gd name="T61" fmla="*/ 56 h 104"/>
                <a:gd name="T62" fmla="*/ 420 w 421"/>
                <a:gd name="T63" fmla="*/ 52 h 104"/>
                <a:gd name="T64" fmla="*/ 421 w 421"/>
                <a:gd name="T65" fmla="*/ 44 h 104"/>
                <a:gd name="T66" fmla="*/ 410 w 421"/>
                <a:gd name="T67" fmla="*/ 4 h 104"/>
                <a:gd name="T68" fmla="*/ 386 w 421"/>
                <a:gd name="T69" fmla="*/ 10 h 104"/>
                <a:gd name="T70" fmla="*/ 344 w 421"/>
                <a:gd name="T71" fmla="*/ 19 h 104"/>
                <a:gd name="T72" fmla="*/ 284 w 421"/>
                <a:gd name="T73" fmla="*/ 25 h 104"/>
                <a:gd name="T74" fmla="*/ 231 w 421"/>
                <a:gd name="T75" fmla="*/ 28 h 104"/>
                <a:gd name="T76" fmla="*/ 191 w 421"/>
                <a:gd name="T77" fmla="*/ 28 h 104"/>
                <a:gd name="T78" fmla="*/ 138 w 421"/>
                <a:gd name="T79" fmla="*/ 25 h 104"/>
                <a:gd name="T80" fmla="*/ 78 w 421"/>
                <a:gd name="T81" fmla="*/ 19 h 104"/>
                <a:gd name="T82" fmla="*/ 35 w 421"/>
                <a:gd name="T83" fmla="*/ 10 h 104"/>
                <a:gd name="T84" fmla="*/ 10 w 421"/>
                <a:gd name="T85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1" h="104">
                  <a:moveTo>
                    <a:pt x="0" y="0"/>
                  </a:moveTo>
                  <a:lnTo>
                    <a:pt x="0" y="44"/>
                  </a:lnTo>
                  <a:lnTo>
                    <a:pt x="1" y="48"/>
                  </a:lnTo>
                  <a:lnTo>
                    <a:pt x="2" y="52"/>
                  </a:lnTo>
                  <a:lnTo>
                    <a:pt x="3" y="54"/>
                  </a:lnTo>
                  <a:lnTo>
                    <a:pt x="5" y="56"/>
                  </a:lnTo>
                  <a:lnTo>
                    <a:pt x="5" y="57"/>
                  </a:lnTo>
                  <a:lnTo>
                    <a:pt x="6" y="59"/>
                  </a:lnTo>
                  <a:lnTo>
                    <a:pt x="8" y="62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20" y="70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2" y="77"/>
                  </a:lnTo>
                  <a:lnTo>
                    <a:pt x="36" y="79"/>
                  </a:lnTo>
                  <a:lnTo>
                    <a:pt x="41" y="80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9" y="83"/>
                  </a:lnTo>
                  <a:lnTo>
                    <a:pt x="53" y="84"/>
                  </a:lnTo>
                  <a:lnTo>
                    <a:pt x="58" y="85"/>
                  </a:lnTo>
                  <a:lnTo>
                    <a:pt x="61" y="86"/>
                  </a:lnTo>
                  <a:lnTo>
                    <a:pt x="64" y="87"/>
                  </a:lnTo>
                  <a:lnTo>
                    <a:pt x="66" y="87"/>
                  </a:lnTo>
                  <a:lnTo>
                    <a:pt x="82" y="92"/>
                  </a:lnTo>
                  <a:lnTo>
                    <a:pt x="98" y="95"/>
                  </a:lnTo>
                  <a:lnTo>
                    <a:pt x="115" y="97"/>
                  </a:lnTo>
                  <a:lnTo>
                    <a:pt x="133" y="99"/>
                  </a:lnTo>
                  <a:lnTo>
                    <a:pt x="166" y="102"/>
                  </a:lnTo>
                  <a:lnTo>
                    <a:pt x="197" y="104"/>
                  </a:lnTo>
                  <a:lnTo>
                    <a:pt x="203" y="104"/>
                  </a:lnTo>
                  <a:lnTo>
                    <a:pt x="211" y="104"/>
                  </a:lnTo>
                  <a:lnTo>
                    <a:pt x="217" y="104"/>
                  </a:lnTo>
                  <a:lnTo>
                    <a:pt x="225" y="104"/>
                  </a:lnTo>
                  <a:lnTo>
                    <a:pt x="255" y="102"/>
                  </a:lnTo>
                  <a:lnTo>
                    <a:pt x="289" y="99"/>
                  </a:lnTo>
                  <a:lnTo>
                    <a:pt x="306" y="97"/>
                  </a:lnTo>
                  <a:lnTo>
                    <a:pt x="322" y="95"/>
                  </a:lnTo>
                  <a:lnTo>
                    <a:pt x="340" y="92"/>
                  </a:lnTo>
                  <a:lnTo>
                    <a:pt x="356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4" y="85"/>
                  </a:lnTo>
                  <a:lnTo>
                    <a:pt x="368" y="84"/>
                  </a:lnTo>
                  <a:lnTo>
                    <a:pt x="372" y="83"/>
                  </a:lnTo>
                  <a:lnTo>
                    <a:pt x="376" y="81"/>
                  </a:lnTo>
                  <a:lnTo>
                    <a:pt x="378" y="81"/>
                  </a:lnTo>
                  <a:lnTo>
                    <a:pt x="379" y="80"/>
                  </a:lnTo>
                  <a:lnTo>
                    <a:pt x="385" y="79"/>
                  </a:lnTo>
                  <a:lnTo>
                    <a:pt x="390" y="77"/>
                  </a:lnTo>
                  <a:lnTo>
                    <a:pt x="390" y="76"/>
                  </a:lnTo>
                  <a:lnTo>
                    <a:pt x="391" y="76"/>
                  </a:lnTo>
                  <a:lnTo>
                    <a:pt x="401" y="70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13" y="62"/>
                  </a:lnTo>
                  <a:lnTo>
                    <a:pt x="416" y="59"/>
                  </a:lnTo>
                  <a:lnTo>
                    <a:pt x="417" y="57"/>
                  </a:lnTo>
                  <a:lnTo>
                    <a:pt x="417" y="56"/>
                  </a:lnTo>
                  <a:lnTo>
                    <a:pt x="419" y="54"/>
                  </a:lnTo>
                  <a:lnTo>
                    <a:pt x="420" y="52"/>
                  </a:lnTo>
                  <a:lnTo>
                    <a:pt x="421" y="48"/>
                  </a:lnTo>
                  <a:lnTo>
                    <a:pt x="421" y="44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7"/>
                  </a:lnTo>
                  <a:lnTo>
                    <a:pt x="386" y="10"/>
                  </a:lnTo>
                  <a:lnTo>
                    <a:pt x="373" y="13"/>
                  </a:lnTo>
                  <a:lnTo>
                    <a:pt x="344" y="19"/>
                  </a:lnTo>
                  <a:lnTo>
                    <a:pt x="314" y="23"/>
                  </a:lnTo>
                  <a:lnTo>
                    <a:pt x="284" y="25"/>
                  </a:lnTo>
                  <a:lnTo>
                    <a:pt x="256" y="27"/>
                  </a:lnTo>
                  <a:lnTo>
                    <a:pt x="231" y="28"/>
                  </a:lnTo>
                  <a:lnTo>
                    <a:pt x="211" y="28"/>
                  </a:lnTo>
                  <a:lnTo>
                    <a:pt x="191" y="28"/>
                  </a:lnTo>
                  <a:lnTo>
                    <a:pt x="166" y="27"/>
                  </a:lnTo>
                  <a:lnTo>
                    <a:pt x="138" y="25"/>
                  </a:lnTo>
                  <a:lnTo>
                    <a:pt x="108" y="23"/>
                  </a:lnTo>
                  <a:lnTo>
                    <a:pt x="78" y="19"/>
                  </a:lnTo>
                  <a:lnTo>
                    <a:pt x="49" y="13"/>
                  </a:lnTo>
                  <a:lnTo>
                    <a:pt x="35" y="10"/>
                  </a:lnTo>
                  <a:lnTo>
                    <a:pt x="22" y="7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1" name="Freeform 500">
              <a:extLst>
                <a:ext uri="{FF2B5EF4-FFF2-40B4-BE49-F238E27FC236}">
                  <a16:creationId xmlns:a16="http://schemas.microsoft.com/office/drawing/2014/main" id="{D46EC708-8335-E4E9-8616-82AF9B3ED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16935"/>
              <a:ext cx="133350" cy="28575"/>
            </a:xfrm>
            <a:custGeom>
              <a:avLst/>
              <a:gdLst>
                <a:gd name="T0" fmla="*/ 420 w 420"/>
                <a:gd name="T1" fmla="*/ 58 h 90"/>
                <a:gd name="T2" fmla="*/ 419 w 420"/>
                <a:gd name="T3" fmla="*/ 55 h 90"/>
                <a:gd name="T4" fmla="*/ 418 w 420"/>
                <a:gd name="T5" fmla="*/ 50 h 90"/>
                <a:gd name="T6" fmla="*/ 416 w 420"/>
                <a:gd name="T7" fmla="*/ 47 h 90"/>
                <a:gd name="T8" fmla="*/ 413 w 420"/>
                <a:gd name="T9" fmla="*/ 44 h 90"/>
                <a:gd name="T10" fmla="*/ 406 w 420"/>
                <a:gd name="T11" fmla="*/ 37 h 90"/>
                <a:gd name="T12" fmla="*/ 397 w 420"/>
                <a:gd name="T13" fmla="*/ 32 h 90"/>
                <a:gd name="T14" fmla="*/ 386 w 420"/>
                <a:gd name="T15" fmla="*/ 27 h 90"/>
                <a:gd name="T16" fmla="*/ 374 w 420"/>
                <a:gd name="T17" fmla="*/ 22 h 90"/>
                <a:gd name="T18" fmla="*/ 360 w 420"/>
                <a:gd name="T19" fmla="*/ 18 h 90"/>
                <a:gd name="T20" fmla="*/ 345 w 420"/>
                <a:gd name="T21" fmla="*/ 14 h 90"/>
                <a:gd name="T22" fmla="*/ 313 w 420"/>
                <a:gd name="T23" fmla="*/ 9 h 90"/>
                <a:gd name="T24" fmla="*/ 277 w 420"/>
                <a:gd name="T25" fmla="*/ 3 h 90"/>
                <a:gd name="T26" fmla="*/ 243 w 420"/>
                <a:gd name="T27" fmla="*/ 1 h 90"/>
                <a:gd name="T28" fmla="*/ 210 w 420"/>
                <a:gd name="T29" fmla="*/ 0 h 90"/>
                <a:gd name="T30" fmla="*/ 172 w 420"/>
                <a:gd name="T31" fmla="*/ 1 h 90"/>
                <a:gd name="T32" fmla="*/ 133 w 420"/>
                <a:gd name="T33" fmla="*/ 4 h 90"/>
                <a:gd name="T34" fmla="*/ 113 w 420"/>
                <a:gd name="T35" fmla="*/ 7 h 90"/>
                <a:gd name="T36" fmla="*/ 94 w 420"/>
                <a:gd name="T37" fmla="*/ 11 h 90"/>
                <a:gd name="T38" fmla="*/ 76 w 420"/>
                <a:gd name="T39" fmla="*/ 14 h 90"/>
                <a:gd name="T40" fmla="*/ 59 w 420"/>
                <a:gd name="T41" fmla="*/ 18 h 90"/>
                <a:gd name="T42" fmla="*/ 59 w 420"/>
                <a:gd name="T43" fmla="*/ 18 h 90"/>
                <a:gd name="T44" fmla="*/ 55 w 420"/>
                <a:gd name="T45" fmla="*/ 19 h 90"/>
                <a:gd name="T46" fmla="*/ 52 w 420"/>
                <a:gd name="T47" fmla="*/ 20 h 90"/>
                <a:gd name="T48" fmla="*/ 48 w 420"/>
                <a:gd name="T49" fmla="*/ 21 h 90"/>
                <a:gd name="T50" fmla="*/ 44 w 420"/>
                <a:gd name="T51" fmla="*/ 22 h 90"/>
                <a:gd name="T52" fmla="*/ 43 w 420"/>
                <a:gd name="T53" fmla="*/ 24 h 90"/>
                <a:gd name="T54" fmla="*/ 40 w 420"/>
                <a:gd name="T55" fmla="*/ 24 h 90"/>
                <a:gd name="T56" fmla="*/ 35 w 420"/>
                <a:gd name="T57" fmla="*/ 26 h 90"/>
                <a:gd name="T58" fmla="*/ 31 w 420"/>
                <a:gd name="T59" fmla="*/ 28 h 90"/>
                <a:gd name="T60" fmla="*/ 30 w 420"/>
                <a:gd name="T61" fmla="*/ 28 h 90"/>
                <a:gd name="T62" fmla="*/ 30 w 420"/>
                <a:gd name="T63" fmla="*/ 28 h 90"/>
                <a:gd name="T64" fmla="*/ 19 w 420"/>
                <a:gd name="T65" fmla="*/ 33 h 90"/>
                <a:gd name="T66" fmla="*/ 12 w 420"/>
                <a:gd name="T67" fmla="*/ 40 h 90"/>
                <a:gd name="T68" fmla="*/ 10 w 420"/>
                <a:gd name="T69" fmla="*/ 40 h 90"/>
                <a:gd name="T70" fmla="*/ 10 w 420"/>
                <a:gd name="T71" fmla="*/ 40 h 90"/>
                <a:gd name="T72" fmla="*/ 7 w 420"/>
                <a:gd name="T73" fmla="*/ 43 h 90"/>
                <a:gd name="T74" fmla="*/ 5 w 420"/>
                <a:gd name="T75" fmla="*/ 46 h 90"/>
                <a:gd name="T76" fmla="*/ 4 w 420"/>
                <a:gd name="T77" fmla="*/ 47 h 90"/>
                <a:gd name="T78" fmla="*/ 4 w 420"/>
                <a:gd name="T79" fmla="*/ 48 h 90"/>
                <a:gd name="T80" fmla="*/ 2 w 420"/>
                <a:gd name="T81" fmla="*/ 50 h 90"/>
                <a:gd name="T82" fmla="*/ 1 w 420"/>
                <a:gd name="T83" fmla="*/ 52 h 90"/>
                <a:gd name="T84" fmla="*/ 0 w 420"/>
                <a:gd name="T85" fmla="*/ 56 h 90"/>
                <a:gd name="T86" fmla="*/ 0 w 420"/>
                <a:gd name="T87" fmla="*/ 58 h 90"/>
                <a:gd name="T88" fmla="*/ 8 w 420"/>
                <a:gd name="T89" fmla="*/ 63 h 90"/>
                <a:gd name="T90" fmla="*/ 22 w 420"/>
                <a:gd name="T91" fmla="*/ 68 h 90"/>
                <a:gd name="T92" fmla="*/ 43 w 420"/>
                <a:gd name="T93" fmla="*/ 74 h 90"/>
                <a:gd name="T94" fmla="*/ 67 w 420"/>
                <a:gd name="T95" fmla="*/ 78 h 90"/>
                <a:gd name="T96" fmla="*/ 96 w 420"/>
                <a:gd name="T97" fmla="*/ 84 h 90"/>
                <a:gd name="T98" fmla="*/ 131 w 420"/>
                <a:gd name="T99" fmla="*/ 87 h 90"/>
                <a:gd name="T100" fmla="*/ 168 w 420"/>
                <a:gd name="T101" fmla="*/ 90 h 90"/>
                <a:gd name="T102" fmla="*/ 210 w 420"/>
                <a:gd name="T103" fmla="*/ 90 h 90"/>
                <a:gd name="T104" fmla="*/ 251 w 420"/>
                <a:gd name="T105" fmla="*/ 90 h 90"/>
                <a:gd name="T106" fmla="*/ 289 w 420"/>
                <a:gd name="T107" fmla="*/ 87 h 90"/>
                <a:gd name="T108" fmla="*/ 323 w 420"/>
                <a:gd name="T109" fmla="*/ 84 h 90"/>
                <a:gd name="T110" fmla="*/ 353 w 420"/>
                <a:gd name="T111" fmla="*/ 78 h 90"/>
                <a:gd name="T112" fmla="*/ 377 w 420"/>
                <a:gd name="T113" fmla="*/ 74 h 90"/>
                <a:gd name="T114" fmla="*/ 398 w 420"/>
                <a:gd name="T115" fmla="*/ 68 h 90"/>
                <a:gd name="T116" fmla="*/ 412 w 420"/>
                <a:gd name="T117" fmla="*/ 62 h 90"/>
                <a:gd name="T118" fmla="*/ 420 w 420"/>
                <a:gd name="T119" fmla="*/ 5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0" h="90">
                  <a:moveTo>
                    <a:pt x="420" y="58"/>
                  </a:moveTo>
                  <a:lnTo>
                    <a:pt x="419" y="55"/>
                  </a:lnTo>
                  <a:lnTo>
                    <a:pt x="418" y="50"/>
                  </a:lnTo>
                  <a:lnTo>
                    <a:pt x="416" y="47"/>
                  </a:lnTo>
                  <a:lnTo>
                    <a:pt x="413" y="44"/>
                  </a:lnTo>
                  <a:lnTo>
                    <a:pt x="406" y="37"/>
                  </a:lnTo>
                  <a:lnTo>
                    <a:pt x="397" y="32"/>
                  </a:lnTo>
                  <a:lnTo>
                    <a:pt x="386" y="27"/>
                  </a:lnTo>
                  <a:lnTo>
                    <a:pt x="374" y="22"/>
                  </a:lnTo>
                  <a:lnTo>
                    <a:pt x="360" y="18"/>
                  </a:lnTo>
                  <a:lnTo>
                    <a:pt x="345" y="14"/>
                  </a:lnTo>
                  <a:lnTo>
                    <a:pt x="313" y="9"/>
                  </a:lnTo>
                  <a:lnTo>
                    <a:pt x="277" y="3"/>
                  </a:lnTo>
                  <a:lnTo>
                    <a:pt x="243" y="1"/>
                  </a:lnTo>
                  <a:lnTo>
                    <a:pt x="210" y="0"/>
                  </a:lnTo>
                  <a:lnTo>
                    <a:pt x="172" y="1"/>
                  </a:lnTo>
                  <a:lnTo>
                    <a:pt x="133" y="4"/>
                  </a:lnTo>
                  <a:lnTo>
                    <a:pt x="113" y="7"/>
                  </a:lnTo>
                  <a:lnTo>
                    <a:pt x="94" y="11"/>
                  </a:lnTo>
                  <a:lnTo>
                    <a:pt x="76" y="14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5" y="19"/>
                  </a:lnTo>
                  <a:lnTo>
                    <a:pt x="52" y="20"/>
                  </a:lnTo>
                  <a:lnTo>
                    <a:pt x="48" y="21"/>
                  </a:lnTo>
                  <a:lnTo>
                    <a:pt x="44" y="22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5" y="26"/>
                  </a:lnTo>
                  <a:lnTo>
                    <a:pt x="31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19" y="33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7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8" y="63"/>
                  </a:lnTo>
                  <a:lnTo>
                    <a:pt x="22" y="68"/>
                  </a:lnTo>
                  <a:lnTo>
                    <a:pt x="43" y="74"/>
                  </a:lnTo>
                  <a:lnTo>
                    <a:pt x="67" y="78"/>
                  </a:lnTo>
                  <a:lnTo>
                    <a:pt x="96" y="84"/>
                  </a:lnTo>
                  <a:lnTo>
                    <a:pt x="131" y="87"/>
                  </a:lnTo>
                  <a:lnTo>
                    <a:pt x="168" y="90"/>
                  </a:lnTo>
                  <a:lnTo>
                    <a:pt x="210" y="90"/>
                  </a:lnTo>
                  <a:lnTo>
                    <a:pt x="251" y="90"/>
                  </a:lnTo>
                  <a:lnTo>
                    <a:pt x="289" y="87"/>
                  </a:lnTo>
                  <a:lnTo>
                    <a:pt x="323" y="84"/>
                  </a:lnTo>
                  <a:lnTo>
                    <a:pt x="353" y="78"/>
                  </a:lnTo>
                  <a:lnTo>
                    <a:pt x="377" y="74"/>
                  </a:lnTo>
                  <a:lnTo>
                    <a:pt x="398" y="68"/>
                  </a:lnTo>
                  <a:lnTo>
                    <a:pt x="412" y="62"/>
                  </a:lnTo>
                  <a:lnTo>
                    <a:pt x="420" y="5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2" name="Freeform 501">
              <a:extLst>
                <a:ext uri="{FF2B5EF4-FFF2-40B4-BE49-F238E27FC236}">
                  <a16:creationId xmlns:a16="http://schemas.microsoft.com/office/drawing/2014/main" id="{5C3AA33A-13AD-092B-34BD-6A51E71E3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45510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7 h 75"/>
                <a:gd name="T10" fmla="*/ 67 w 421"/>
                <a:gd name="T11" fmla="*/ 62 h 75"/>
                <a:gd name="T12" fmla="*/ 97 w 421"/>
                <a:gd name="T13" fmla="*/ 68 h 75"/>
                <a:gd name="T14" fmla="*/ 130 w 421"/>
                <a:gd name="T15" fmla="*/ 71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1 h 75"/>
                <a:gd name="T24" fmla="*/ 325 w 421"/>
                <a:gd name="T25" fmla="*/ 68 h 75"/>
                <a:gd name="T26" fmla="*/ 355 w 421"/>
                <a:gd name="T27" fmla="*/ 62 h 75"/>
                <a:gd name="T28" fmla="*/ 379 w 421"/>
                <a:gd name="T29" fmla="*/ 57 h 75"/>
                <a:gd name="T30" fmla="*/ 399 w 421"/>
                <a:gd name="T31" fmla="*/ 52 h 75"/>
                <a:gd name="T32" fmla="*/ 414 w 421"/>
                <a:gd name="T33" fmla="*/ 46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8 h 75"/>
                <a:gd name="T42" fmla="*/ 386 w 421"/>
                <a:gd name="T43" fmla="*/ 12 h 75"/>
                <a:gd name="T44" fmla="*/ 373 w 421"/>
                <a:gd name="T45" fmla="*/ 14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8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8 h 75"/>
                <a:gd name="T74" fmla="*/ 10 w 421"/>
                <a:gd name="T75" fmla="*/ 4 h 75"/>
                <a:gd name="T76" fmla="*/ 0 w 421"/>
                <a:gd name="T77" fmla="*/ 0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7"/>
                  </a:lnTo>
                  <a:lnTo>
                    <a:pt x="67" y="62"/>
                  </a:lnTo>
                  <a:lnTo>
                    <a:pt x="97" y="68"/>
                  </a:lnTo>
                  <a:lnTo>
                    <a:pt x="130" y="71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1"/>
                  </a:lnTo>
                  <a:lnTo>
                    <a:pt x="325" y="68"/>
                  </a:lnTo>
                  <a:lnTo>
                    <a:pt x="355" y="62"/>
                  </a:lnTo>
                  <a:lnTo>
                    <a:pt x="379" y="57"/>
                  </a:lnTo>
                  <a:lnTo>
                    <a:pt x="399" y="52"/>
                  </a:lnTo>
                  <a:lnTo>
                    <a:pt x="414" y="46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8"/>
                  </a:lnTo>
                  <a:lnTo>
                    <a:pt x="386" y="12"/>
                  </a:lnTo>
                  <a:lnTo>
                    <a:pt x="373" y="14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8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8"/>
                  </a:lnTo>
                  <a:lnTo>
                    <a:pt x="1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3" name="Freeform 502">
              <a:extLst>
                <a:ext uri="{FF2B5EF4-FFF2-40B4-BE49-F238E27FC236}">
                  <a16:creationId xmlns:a16="http://schemas.microsoft.com/office/drawing/2014/main" id="{BAF15A70-9C3C-75DA-DB90-907A1225E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516947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8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8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1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8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8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4" name="Freeform 503">
              <a:extLst>
                <a:ext uri="{FF2B5EF4-FFF2-40B4-BE49-F238E27FC236}">
                  <a16:creationId xmlns:a16="http://schemas.microsoft.com/office/drawing/2014/main" id="{5DFBEEC1-11B9-ED13-EA7A-BC903917A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93135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7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7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5" name="Freeform 504">
              <a:extLst>
                <a:ext uri="{FF2B5EF4-FFF2-40B4-BE49-F238E27FC236}">
                  <a16:creationId xmlns:a16="http://schemas.microsoft.com/office/drawing/2014/main" id="{F7997D8B-C8EA-AF9D-F9D3-3FE2C22AC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69322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8 h 75"/>
                <a:gd name="T10" fmla="*/ 67 w 421"/>
                <a:gd name="T11" fmla="*/ 63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3 h 75"/>
                <a:gd name="T28" fmla="*/ 379 w 421"/>
                <a:gd name="T29" fmla="*/ 58 h 75"/>
                <a:gd name="T30" fmla="*/ 399 w 421"/>
                <a:gd name="T31" fmla="*/ 52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4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8"/>
                  </a:lnTo>
                  <a:lnTo>
                    <a:pt x="67" y="63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3"/>
                  </a:lnTo>
                  <a:lnTo>
                    <a:pt x="379" y="58"/>
                  </a:lnTo>
                  <a:lnTo>
                    <a:pt x="399" y="52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96" name="Group 95" descr="This is an icon of a pie chart. ">
            <a:extLst>
              <a:ext uri="{FF2B5EF4-FFF2-40B4-BE49-F238E27FC236}">
                <a16:creationId xmlns:a16="http://schemas.microsoft.com/office/drawing/2014/main" id="{6A59A714-E0FB-9EB6-FE39-92BFC250DE44}"/>
              </a:ext>
            </a:extLst>
          </p:cNvPr>
          <p:cNvGrpSpPr/>
          <p:nvPr/>
        </p:nvGrpSpPr>
        <p:grpSpPr>
          <a:xfrm>
            <a:off x="7280643" y="4699914"/>
            <a:ext cx="215881" cy="215881"/>
            <a:chOff x="4319588" y="4213225"/>
            <a:chExt cx="287338" cy="287338"/>
          </a:xfrm>
          <a:solidFill>
            <a:schemeClr val="bg1"/>
          </a:solidFill>
          <a:effectLst/>
        </p:grpSpPr>
        <p:sp>
          <p:nvSpPr>
            <p:cNvPr id="97" name="Freeform 421">
              <a:extLst>
                <a:ext uri="{FF2B5EF4-FFF2-40B4-BE49-F238E27FC236}">
                  <a16:creationId xmlns:a16="http://schemas.microsoft.com/office/drawing/2014/main" id="{0CE2421C-5713-17C1-5A80-8DED5DBD7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988" y="4213225"/>
              <a:ext cx="134938" cy="133350"/>
            </a:xfrm>
            <a:custGeom>
              <a:avLst/>
              <a:gdLst>
                <a:gd name="T0" fmla="*/ 15 w 422"/>
                <a:gd name="T1" fmla="*/ 422 h 422"/>
                <a:gd name="T2" fmla="*/ 407 w 422"/>
                <a:gd name="T3" fmla="*/ 422 h 422"/>
                <a:gd name="T4" fmla="*/ 409 w 422"/>
                <a:gd name="T5" fmla="*/ 421 h 422"/>
                <a:gd name="T6" fmla="*/ 412 w 422"/>
                <a:gd name="T7" fmla="*/ 421 h 422"/>
                <a:gd name="T8" fmla="*/ 414 w 422"/>
                <a:gd name="T9" fmla="*/ 419 h 422"/>
                <a:gd name="T10" fmla="*/ 416 w 422"/>
                <a:gd name="T11" fmla="*/ 417 h 422"/>
                <a:gd name="T12" fmla="*/ 419 w 422"/>
                <a:gd name="T13" fmla="*/ 414 h 422"/>
                <a:gd name="T14" fmla="*/ 420 w 422"/>
                <a:gd name="T15" fmla="*/ 412 h 422"/>
                <a:gd name="T16" fmla="*/ 421 w 422"/>
                <a:gd name="T17" fmla="*/ 409 h 422"/>
                <a:gd name="T18" fmla="*/ 422 w 422"/>
                <a:gd name="T19" fmla="*/ 407 h 422"/>
                <a:gd name="T20" fmla="*/ 421 w 422"/>
                <a:gd name="T21" fmla="*/ 386 h 422"/>
                <a:gd name="T22" fmla="*/ 420 w 422"/>
                <a:gd name="T23" fmla="*/ 365 h 422"/>
                <a:gd name="T24" fmla="*/ 416 w 422"/>
                <a:gd name="T25" fmla="*/ 345 h 422"/>
                <a:gd name="T26" fmla="*/ 413 w 422"/>
                <a:gd name="T27" fmla="*/ 324 h 422"/>
                <a:gd name="T28" fmla="*/ 409 w 422"/>
                <a:gd name="T29" fmla="*/ 305 h 422"/>
                <a:gd name="T30" fmla="*/ 403 w 422"/>
                <a:gd name="T31" fmla="*/ 286 h 422"/>
                <a:gd name="T32" fmla="*/ 397 w 422"/>
                <a:gd name="T33" fmla="*/ 266 h 422"/>
                <a:gd name="T34" fmla="*/ 390 w 422"/>
                <a:gd name="T35" fmla="*/ 248 h 422"/>
                <a:gd name="T36" fmla="*/ 381 w 422"/>
                <a:gd name="T37" fmla="*/ 230 h 422"/>
                <a:gd name="T38" fmla="*/ 372 w 422"/>
                <a:gd name="T39" fmla="*/ 213 h 422"/>
                <a:gd name="T40" fmla="*/ 363 w 422"/>
                <a:gd name="T41" fmla="*/ 196 h 422"/>
                <a:gd name="T42" fmla="*/ 352 w 422"/>
                <a:gd name="T43" fmla="*/ 180 h 422"/>
                <a:gd name="T44" fmla="*/ 340 w 422"/>
                <a:gd name="T45" fmla="*/ 163 h 422"/>
                <a:gd name="T46" fmla="*/ 329 w 422"/>
                <a:gd name="T47" fmla="*/ 148 h 422"/>
                <a:gd name="T48" fmla="*/ 316 w 422"/>
                <a:gd name="T49" fmla="*/ 133 h 422"/>
                <a:gd name="T50" fmla="*/ 302 w 422"/>
                <a:gd name="T51" fmla="*/ 119 h 422"/>
                <a:gd name="T52" fmla="*/ 288 w 422"/>
                <a:gd name="T53" fmla="*/ 106 h 422"/>
                <a:gd name="T54" fmla="*/ 274 w 422"/>
                <a:gd name="T55" fmla="*/ 93 h 422"/>
                <a:gd name="T56" fmla="*/ 258 w 422"/>
                <a:gd name="T57" fmla="*/ 81 h 422"/>
                <a:gd name="T58" fmla="*/ 242 w 422"/>
                <a:gd name="T59" fmla="*/ 69 h 422"/>
                <a:gd name="T60" fmla="*/ 226 w 422"/>
                <a:gd name="T61" fmla="*/ 59 h 422"/>
                <a:gd name="T62" fmla="*/ 208 w 422"/>
                <a:gd name="T63" fmla="*/ 49 h 422"/>
                <a:gd name="T64" fmla="*/ 191 w 422"/>
                <a:gd name="T65" fmla="*/ 40 h 422"/>
                <a:gd name="T66" fmla="*/ 173 w 422"/>
                <a:gd name="T67" fmla="*/ 32 h 422"/>
                <a:gd name="T68" fmla="*/ 155 w 422"/>
                <a:gd name="T69" fmla="*/ 25 h 422"/>
                <a:gd name="T70" fmla="*/ 135 w 422"/>
                <a:gd name="T71" fmla="*/ 19 h 422"/>
                <a:gd name="T72" fmla="*/ 116 w 422"/>
                <a:gd name="T73" fmla="*/ 13 h 422"/>
                <a:gd name="T74" fmla="*/ 97 w 422"/>
                <a:gd name="T75" fmla="*/ 8 h 422"/>
                <a:gd name="T76" fmla="*/ 76 w 422"/>
                <a:gd name="T77" fmla="*/ 5 h 422"/>
                <a:gd name="T78" fmla="*/ 56 w 422"/>
                <a:gd name="T79" fmla="*/ 3 h 422"/>
                <a:gd name="T80" fmla="*/ 36 w 422"/>
                <a:gd name="T81" fmla="*/ 0 h 422"/>
                <a:gd name="T82" fmla="*/ 15 w 422"/>
                <a:gd name="T83" fmla="*/ 0 h 422"/>
                <a:gd name="T84" fmla="*/ 12 w 422"/>
                <a:gd name="T85" fmla="*/ 0 h 422"/>
                <a:gd name="T86" fmla="*/ 9 w 422"/>
                <a:gd name="T87" fmla="*/ 2 h 422"/>
                <a:gd name="T88" fmla="*/ 7 w 422"/>
                <a:gd name="T89" fmla="*/ 3 h 422"/>
                <a:gd name="T90" fmla="*/ 5 w 422"/>
                <a:gd name="T91" fmla="*/ 5 h 422"/>
                <a:gd name="T92" fmla="*/ 2 w 422"/>
                <a:gd name="T93" fmla="*/ 7 h 422"/>
                <a:gd name="T94" fmla="*/ 1 w 422"/>
                <a:gd name="T95" fmla="*/ 9 h 422"/>
                <a:gd name="T96" fmla="*/ 0 w 422"/>
                <a:gd name="T97" fmla="*/ 12 h 422"/>
                <a:gd name="T98" fmla="*/ 0 w 422"/>
                <a:gd name="T99" fmla="*/ 15 h 422"/>
                <a:gd name="T100" fmla="*/ 0 w 422"/>
                <a:gd name="T101" fmla="*/ 406 h 422"/>
                <a:gd name="T102" fmla="*/ 0 w 422"/>
                <a:gd name="T103" fmla="*/ 409 h 422"/>
                <a:gd name="T104" fmla="*/ 1 w 422"/>
                <a:gd name="T105" fmla="*/ 412 h 422"/>
                <a:gd name="T106" fmla="*/ 2 w 422"/>
                <a:gd name="T107" fmla="*/ 414 h 422"/>
                <a:gd name="T108" fmla="*/ 5 w 422"/>
                <a:gd name="T109" fmla="*/ 417 h 422"/>
                <a:gd name="T110" fmla="*/ 7 w 422"/>
                <a:gd name="T111" fmla="*/ 419 h 422"/>
                <a:gd name="T112" fmla="*/ 9 w 422"/>
                <a:gd name="T113" fmla="*/ 421 h 422"/>
                <a:gd name="T114" fmla="*/ 12 w 422"/>
                <a:gd name="T115" fmla="*/ 421 h 422"/>
                <a:gd name="T116" fmla="*/ 15 w 422"/>
                <a:gd name="T117" fmla="*/ 42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2" h="422">
                  <a:moveTo>
                    <a:pt x="15" y="422"/>
                  </a:moveTo>
                  <a:lnTo>
                    <a:pt x="407" y="422"/>
                  </a:lnTo>
                  <a:lnTo>
                    <a:pt x="409" y="421"/>
                  </a:lnTo>
                  <a:lnTo>
                    <a:pt x="412" y="421"/>
                  </a:lnTo>
                  <a:lnTo>
                    <a:pt x="414" y="419"/>
                  </a:lnTo>
                  <a:lnTo>
                    <a:pt x="416" y="417"/>
                  </a:lnTo>
                  <a:lnTo>
                    <a:pt x="419" y="414"/>
                  </a:lnTo>
                  <a:lnTo>
                    <a:pt x="420" y="412"/>
                  </a:lnTo>
                  <a:lnTo>
                    <a:pt x="421" y="409"/>
                  </a:lnTo>
                  <a:lnTo>
                    <a:pt x="422" y="407"/>
                  </a:lnTo>
                  <a:lnTo>
                    <a:pt x="421" y="386"/>
                  </a:lnTo>
                  <a:lnTo>
                    <a:pt x="420" y="365"/>
                  </a:lnTo>
                  <a:lnTo>
                    <a:pt x="416" y="345"/>
                  </a:lnTo>
                  <a:lnTo>
                    <a:pt x="413" y="324"/>
                  </a:lnTo>
                  <a:lnTo>
                    <a:pt x="409" y="305"/>
                  </a:lnTo>
                  <a:lnTo>
                    <a:pt x="403" y="286"/>
                  </a:lnTo>
                  <a:lnTo>
                    <a:pt x="397" y="266"/>
                  </a:lnTo>
                  <a:lnTo>
                    <a:pt x="390" y="248"/>
                  </a:lnTo>
                  <a:lnTo>
                    <a:pt x="381" y="230"/>
                  </a:lnTo>
                  <a:lnTo>
                    <a:pt x="372" y="213"/>
                  </a:lnTo>
                  <a:lnTo>
                    <a:pt x="363" y="196"/>
                  </a:lnTo>
                  <a:lnTo>
                    <a:pt x="352" y="180"/>
                  </a:lnTo>
                  <a:lnTo>
                    <a:pt x="340" y="163"/>
                  </a:lnTo>
                  <a:lnTo>
                    <a:pt x="329" y="148"/>
                  </a:lnTo>
                  <a:lnTo>
                    <a:pt x="316" y="133"/>
                  </a:lnTo>
                  <a:lnTo>
                    <a:pt x="302" y="119"/>
                  </a:lnTo>
                  <a:lnTo>
                    <a:pt x="288" y="106"/>
                  </a:lnTo>
                  <a:lnTo>
                    <a:pt x="274" y="93"/>
                  </a:lnTo>
                  <a:lnTo>
                    <a:pt x="258" y="81"/>
                  </a:lnTo>
                  <a:lnTo>
                    <a:pt x="242" y="69"/>
                  </a:lnTo>
                  <a:lnTo>
                    <a:pt x="226" y="59"/>
                  </a:lnTo>
                  <a:lnTo>
                    <a:pt x="208" y="49"/>
                  </a:lnTo>
                  <a:lnTo>
                    <a:pt x="191" y="40"/>
                  </a:lnTo>
                  <a:lnTo>
                    <a:pt x="173" y="32"/>
                  </a:lnTo>
                  <a:lnTo>
                    <a:pt x="155" y="25"/>
                  </a:lnTo>
                  <a:lnTo>
                    <a:pt x="135" y="19"/>
                  </a:lnTo>
                  <a:lnTo>
                    <a:pt x="116" y="13"/>
                  </a:lnTo>
                  <a:lnTo>
                    <a:pt x="97" y="8"/>
                  </a:lnTo>
                  <a:lnTo>
                    <a:pt x="76" y="5"/>
                  </a:lnTo>
                  <a:lnTo>
                    <a:pt x="56" y="3"/>
                  </a:lnTo>
                  <a:lnTo>
                    <a:pt x="36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2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406"/>
                  </a:lnTo>
                  <a:lnTo>
                    <a:pt x="0" y="409"/>
                  </a:lnTo>
                  <a:lnTo>
                    <a:pt x="1" y="412"/>
                  </a:lnTo>
                  <a:lnTo>
                    <a:pt x="2" y="414"/>
                  </a:lnTo>
                  <a:lnTo>
                    <a:pt x="5" y="417"/>
                  </a:lnTo>
                  <a:lnTo>
                    <a:pt x="7" y="419"/>
                  </a:lnTo>
                  <a:lnTo>
                    <a:pt x="9" y="421"/>
                  </a:lnTo>
                  <a:lnTo>
                    <a:pt x="12" y="421"/>
                  </a:lnTo>
                  <a:lnTo>
                    <a:pt x="15" y="42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8" name="Freeform 422">
              <a:extLst>
                <a:ext uri="{FF2B5EF4-FFF2-40B4-BE49-F238E27FC236}">
                  <a16:creationId xmlns:a16="http://schemas.microsoft.com/office/drawing/2014/main" id="{6D25B9BC-3549-95E5-1740-5D68A0949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588" y="4241800"/>
              <a:ext cx="220663" cy="258763"/>
            </a:xfrm>
            <a:custGeom>
              <a:avLst/>
              <a:gdLst>
                <a:gd name="T0" fmla="*/ 421 w 698"/>
                <a:gd name="T1" fmla="*/ 15 h 813"/>
                <a:gd name="T2" fmla="*/ 420 w 698"/>
                <a:gd name="T3" fmla="*/ 8 h 813"/>
                <a:gd name="T4" fmla="*/ 417 w 698"/>
                <a:gd name="T5" fmla="*/ 4 h 813"/>
                <a:gd name="T6" fmla="*/ 413 w 698"/>
                <a:gd name="T7" fmla="*/ 1 h 813"/>
                <a:gd name="T8" fmla="*/ 406 w 698"/>
                <a:gd name="T9" fmla="*/ 0 h 813"/>
                <a:gd name="T10" fmla="*/ 365 w 698"/>
                <a:gd name="T11" fmla="*/ 2 h 813"/>
                <a:gd name="T12" fmla="*/ 325 w 698"/>
                <a:gd name="T13" fmla="*/ 8 h 813"/>
                <a:gd name="T14" fmla="*/ 286 w 698"/>
                <a:gd name="T15" fmla="*/ 18 h 813"/>
                <a:gd name="T16" fmla="*/ 249 w 698"/>
                <a:gd name="T17" fmla="*/ 32 h 813"/>
                <a:gd name="T18" fmla="*/ 213 w 698"/>
                <a:gd name="T19" fmla="*/ 49 h 813"/>
                <a:gd name="T20" fmla="*/ 180 w 698"/>
                <a:gd name="T21" fmla="*/ 69 h 813"/>
                <a:gd name="T22" fmla="*/ 148 w 698"/>
                <a:gd name="T23" fmla="*/ 92 h 813"/>
                <a:gd name="T24" fmla="*/ 120 w 698"/>
                <a:gd name="T25" fmla="*/ 119 h 813"/>
                <a:gd name="T26" fmla="*/ 93 w 698"/>
                <a:gd name="T27" fmla="*/ 148 h 813"/>
                <a:gd name="T28" fmla="*/ 69 w 698"/>
                <a:gd name="T29" fmla="*/ 179 h 813"/>
                <a:gd name="T30" fmla="*/ 49 w 698"/>
                <a:gd name="T31" fmla="*/ 212 h 813"/>
                <a:gd name="T32" fmla="*/ 32 w 698"/>
                <a:gd name="T33" fmla="*/ 247 h 813"/>
                <a:gd name="T34" fmla="*/ 19 w 698"/>
                <a:gd name="T35" fmla="*/ 285 h 813"/>
                <a:gd name="T36" fmla="*/ 8 w 698"/>
                <a:gd name="T37" fmla="*/ 325 h 813"/>
                <a:gd name="T38" fmla="*/ 2 w 698"/>
                <a:gd name="T39" fmla="*/ 364 h 813"/>
                <a:gd name="T40" fmla="*/ 0 w 698"/>
                <a:gd name="T41" fmla="*/ 406 h 813"/>
                <a:gd name="T42" fmla="*/ 2 w 698"/>
                <a:gd name="T43" fmla="*/ 447 h 813"/>
                <a:gd name="T44" fmla="*/ 8 w 698"/>
                <a:gd name="T45" fmla="*/ 488 h 813"/>
                <a:gd name="T46" fmla="*/ 19 w 698"/>
                <a:gd name="T47" fmla="*/ 526 h 813"/>
                <a:gd name="T48" fmla="*/ 32 w 698"/>
                <a:gd name="T49" fmla="*/ 564 h 813"/>
                <a:gd name="T50" fmla="*/ 49 w 698"/>
                <a:gd name="T51" fmla="*/ 599 h 813"/>
                <a:gd name="T52" fmla="*/ 69 w 698"/>
                <a:gd name="T53" fmla="*/ 633 h 813"/>
                <a:gd name="T54" fmla="*/ 93 w 698"/>
                <a:gd name="T55" fmla="*/ 665 h 813"/>
                <a:gd name="T56" fmla="*/ 120 w 698"/>
                <a:gd name="T57" fmla="*/ 694 h 813"/>
                <a:gd name="T58" fmla="*/ 148 w 698"/>
                <a:gd name="T59" fmla="*/ 719 h 813"/>
                <a:gd name="T60" fmla="*/ 180 w 698"/>
                <a:gd name="T61" fmla="*/ 743 h 813"/>
                <a:gd name="T62" fmla="*/ 213 w 698"/>
                <a:gd name="T63" fmla="*/ 763 h 813"/>
                <a:gd name="T64" fmla="*/ 249 w 698"/>
                <a:gd name="T65" fmla="*/ 780 h 813"/>
                <a:gd name="T66" fmla="*/ 286 w 698"/>
                <a:gd name="T67" fmla="*/ 794 h 813"/>
                <a:gd name="T68" fmla="*/ 325 w 698"/>
                <a:gd name="T69" fmla="*/ 804 h 813"/>
                <a:gd name="T70" fmla="*/ 365 w 698"/>
                <a:gd name="T71" fmla="*/ 810 h 813"/>
                <a:gd name="T72" fmla="*/ 406 w 698"/>
                <a:gd name="T73" fmla="*/ 813 h 813"/>
                <a:gd name="T74" fmla="*/ 447 w 698"/>
                <a:gd name="T75" fmla="*/ 810 h 813"/>
                <a:gd name="T76" fmla="*/ 487 w 698"/>
                <a:gd name="T77" fmla="*/ 804 h 813"/>
                <a:gd name="T78" fmla="*/ 525 w 698"/>
                <a:gd name="T79" fmla="*/ 794 h 813"/>
                <a:gd name="T80" fmla="*/ 562 w 698"/>
                <a:gd name="T81" fmla="*/ 782 h 813"/>
                <a:gd name="T82" fmla="*/ 598 w 698"/>
                <a:gd name="T83" fmla="*/ 764 h 813"/>
                <a:gd name="T84" fmla="*/ 632 w 698"/>
                <a:gd name="T85" fmla="*/ 744 h 813"/>
                <a:gd name="T86" fmla="*/ 664 w 698"/>
                <a:gd name="T87" fmla="*/ 720 h 813"/>
                <a:gd name="T88" fmla="*/ 694 w 698"/>
                <a:gd name="T89" fmla="*/ 694 h 813"/>
                <a:gd name="T90" fmla="*/ 697 w 698"/>
                <a:gd name="T91" fmla="*/ 688 h 813"/>
                <a:gd name="T92" fmla="*/ 698 w 698"/>
                <a:gd name="T93" fmla="*/ 683 h 813"/>
                <a:gd name="T94" fmla="*/ 697 w 698"/>
                <a:gd name="T95" fmla="*/ 676 h 813"/>
                <a:gd name="T96" fmla="*/ 694 w 698"/>
                <a:gd name="T97" fmla="*/ 672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98" h="813">
                  <a:moveTo>
                    <a:pt x="421" y="400"/>
                  </a:moveTo>
                  <a:lnTo>
                    <a:pt x="421" y="15"/>
                  </a:lnTo>
                  <a:lnTo>
                    <a:pt x="421" y="11"/>
                  </a:lnTo>
                  <a:lnTo>
                    <a:pt x="420" y="8"/>
                  </a:lnTo>
                  <a:lnTo>
                    <a:pt x="419" y="6"/>
                  </a:lnTo>
                  <a:lnTo>
                    <a:pt x="417" y="4"/>
                  </a:lnTo>
                  <a:lnTo>
                    <a:pt x="415" y="2"/>
                  </a:lnTo>
                  <a:lnTo>
                    <a:pt x="413" y="1"/>
                  </a:lnTo>
                  <a:lnTo>
                    <a:pt x="409" y="0"/>
                  </a:lnTo>
                  <a:lnTo>
                    <a:pt x="406" y="0"/>
                  </a:lnTo>
                  <a:lnTo>
                    <a:pt x="386" y="0"/>
                  </a:lnTo>
                  <a:lnTo>
                    <a:pt x="365" y="2"/>
                  </a:lnTo>
                  <a:lnTo>
                    <a:pt x="345" y="4"/>
                  </a:lnTo>
                  <a:lnTo>
                    <a:pt x="325" y="8"/>
                  </a:lnTo>
                  <a:lnTo>
                    <a:pt x="305" y="12"/>
                  </a:lnTo>
                  <a:lnTo>
                    <a:pt x="286" y="18"/>
                  </a:lnTo>
                  <a:lnTo>
                    <a:pt x="267" y="24"/>
                  </a:lnTo>
                  <a:lnTo>
                    <a:pt x="249" y="32"/>
                  </a:lnTo>
                  <a:lnTo>
                    <a:pt x="230" y="39"/>
                  </a:lnTo>
                  <a:lnTo>
                    <a:pt x="213" y="49"/>
                  </a:lnTo>
                  <a:lnTo>
                    <a:pt x="196" y="59"/>
                  </a:lnTo>
                  <a:lnTo>
                    <a:pt x="180" y="69"/>
                  </a:lnTo>
                  <a:lnTo>
                    <a:pt x="164" y="80"/>
                  </a:lnTo>
                  <a:lnTo>
                    <a:pt x="148" y="92"/>
                  </a:lnTo>
                  <a:lnTo>
                    <a:pt x="134" y="105"/>
                  </a:lnTo>
                  <a:lnTo>
                    <a:pt x="120" y="119"/>
                  </a:lnTo>
                  <a:lnTo>
                    <a:pt x="106" y="133"/>
                  </a:lnTo>
                  <a:lnTo>
                    <a:pt x="93" y="148"/>
                  </a:lnTo>
                  <a:lnTo>
                    <a:pt x="81" y="163"/>
                  </a:lnTo>
                  <a:lnTo>
                    <a:pt x="69" y="179"/>
                  </a:lnTo>
                  <a:lnTo>
                    <a:pt x="59" y="195"/>
                  </a:lnTo>
                  <a:lnTo>
                    <a:pt x="49" y="212"/>
                  </a:lnTo>
                  <a:lnTo>
                    <a:pt x="40" y="230"/>
                  </a:lnTo>
                  <a:lnTo>
                    <a:pt x="32" y="247"/>
                  </a:lnTo>
                  <a:lnTo>
                    <a:pt x="24" y="267"/>
                  </a:lnTo>
                  <a:lnTo>
                    <a:pt x="19" y="285"/>
                  </a:lnTo>
                  <a:lnTo>
                    <a:pt x="13" y="304"/>
                  </a:lnTo>
                  <a:lnTo>
                    <a:pt x="8" y="325"/>
                  </a:lnTo>
                  <a:lnTo>
                    <a:pt x="5" y="344"/>
                  </a:lnTo>
                  <a:lnTo>
                    <a:pt x="2" y="364"/>
                  </a:lnTo>
                  <a:lnTo>
                    <a:pt x="1" y="385"/>
                  </a:lnTo>
                  <a:lnTo>
                    <a:pt x="0" y="406"/>
                  </a:lnTo>
                  <a:lnTo>
                    <a:pt x="1" y="426"/>
                  </a:lnTo>
                  <a:lnTo>
                    <a:pt x="2" y="447"/>
                  </a:lnTo>
                  <a:lnTo>
                    <a:pt x="5" y="467"/>
                  </a:lnTo>
                  <a:lnTo>
                    <a:pt x="8" y="488"/>
                  </a:lnTo>
                  <a:lnTo>
                    <a:pt x="13" y="507"/>
                  </a:lnTo>
                  <a:lnTo>
                    <a:pt x="19" y="526"/>
                  </a:lnTo>
                  <a:lnTo>
                    <a:pt x="24" y="546"/>
                  </a:lnTo>
                  <a:lnTo>
                    <a:pt x="32" y="564"/>
                  </a:lnTo>
                  <a:lnTo>
                    <a:pt x="40" y="582"/>
                  </a:lnTo>
                  <a:lnTo>
                    <a:pt x="49" y="599"/>
                  </a:lnTo>
                  <a:lnTo>
                    <a:pt x="59" y="616"/>
                  </a:lnTo>
                  <a:lnTo>
                    <a:pt x="69" y="633"/>
                  </a:lnTo>
                  <a:lnTo>
                    <a:pt x="81" y="649"/>
                  </a:lnTo>
                  <a:lnTo>
                    <a:pt x="93" y="665"/>
                  </a:lnTo>
                  <a:lnTo>
                    <a:pt x="106" y="679"/>
                  </a:lnTo>
                  <a:lnTo>
                    <a:pt x="120" y="694"/>
                  </a:lnTo>
                  <a:lnTo>
                    <a:pt x="134" y="706"/>
                  </a:lnTo>
                  <a:lnTo>
                    <a:pt x="148" y="719"/>
                  </a:lnTo>
                  <a:lnTo>
                    <a:pt x="164" y="731"/>
                  </a:lnTo>
                  <a:lnTo>
                    <a:pt x="180" y="743"/>
                  </a:lnTo>
                  <a:lnTo>
                    <a:pt x="196" y="754"/>
                  </a:lnTo>
                  <a:lnTo>
                    <a:pt x="213" y="763"/>
                  </a:lnTo>
                  <a:lnTo>
                    <a:pt x="230" y="772"/>
                  </a:lnTo>
                  <a:lnTo>
                    <a:pt x="249" y="780"/>
                  </a:lnTo>
                  <a:lnTo>
                    <a:pt x="267" y="788"/>
                  </a:lnTo>
                  <a:lnTo>
                    <a:pt x="286" y="794"/>
                  </a:lnTo>
                  <a:lnTo>
                    <a:pt x="305" y="800"/>
                  </a:lnTo>
                  <a:lnTo>
                    <a:pt x="325" y="804"/>
                  </a:lnTo>
                  <a:lnTo>
                    <a:pt x="345" y="807"/>
                  </a:lnTo>
                  <a:lnTo>
                    <a:pt x="365" y="810"/>
                  </a:lnTo>
                  <a:lnTo>
                    <a:pt x="386" y="812"/>
                  </a:lnTo>
                  <a:lnTo>
                    <a:pt x="406" y="813"/>
                  </a:lnTo>
                  <a:lnTo>
                    <a:pt x="427" y="812"/>
                  </a:lnTo>
                  <a:lnTo>
                    <a:pt x="447" y="810"/>
                  </a:lnTo>
                  <a:lnTo>
                    <a:pt x="467" y="808"/>
                  </a:lnTo>
                  <a:lnTo>
                    <a:pt x="487" y="804"/>
                  </a:lnTo>
                  <a:lnTo>
                    <a:pt x="506" y="800"/>
                  </a:lnTo>
                  <a:lnTo>
                    <a:pt x="525" y="794"/>
                  </a:lnTo>
                  <a:lnTo>
                    <a:pt x="543" y="789"/>
                  </a:lnTo>
                  <a:lnTo>
                    <a:pt x="562" y="782"/>
                  </a:lnTo>
                  <a:lnTo>
                    <a:pt x="580" y="774"/>
                  </a:lnTo>
                  <a:lnTo>
                    <a:pt x="598" y="764"/>
                  </a:lnTo>
                  <a:lnTo>
                    <a:pt x="615" y="755"/>
                  </a:lnTo>
                  <a:lnTo>
                    <a:pt x="632" y="744"/>
                  </a:lnTo>
                  <a:lnTo>
                    <a:pt x="649" y="733"/>
                  </a:lnTo>
                  <a:lnTo>
                    <a:pt x="664" y="720"/>
                  </a:lnTo>
                  <a:lnTo>
                    <a:pt x="680" y="707"/>
                  </a:lnTo>
                  <a:lnTo>
                    <a:pt x="694" y="694"/>
                  </a:lnTo>
                  <a:lnTo>
                    <a:pt x="696" y="691"/>
                  </a:lnTo>
                  <a:lnTo>
                    <a:pt x="697" y="688"/>
                  </a:lnTo>
                  <a:lnTo>
                    <a:pt x="698" y="686"/>
                  </a:lnTo>
                  <a:lnTo>
                    <a:pt x="698" y="683"/>
                  </a:lnTo>
                  <a:lnTo>
                    <a:pt x="698" y="680"/>
                  </a:lnTo>
                  <a:lnTo>
                    <a:pt x="697" y="676"/>
                  </a:lnTo>
                  <a:lnTo>
                    <a:pt x="696" y="674"/>
                  </a:lnTo>
                  <a:lnTo>
                    <a:pt x="694" y="672"/>
                  </a:lnTo>
                  <a:lnTo>
                    <a:pt x="421" y="4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9" name="Freeform 423">
              <a:extLst>
                <a:ext uri="{FF2B5EF4-FFF2-40B4-BE49-F238E27FC236}">
                  <a16:creationId xmlns:a16="http://schemas.microsoft.com/office/drawing/2014/main" id="{EA7CEEB4-FA09-3EAA-D227-2E984CF82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988" y="4356100"/>
              <a:ext cx="134938" cy="98425"/>
            </a:xfrm>
            <a:custGeom>
              <a:avLst/>
              <a:gdLst>
                <a:gd name="T0" fmla="*/ 407 w 422"/>
                <a:gd name="T1" fmla="*/ 0 h 307"/>
                <a:gd name="T2" fmla="*/ 15 w 422"/>
                <a:gd name="T3" fmla="*/ 0 h 307"/>
                <a:gd name="T4" fmla="*/ 11 w 422"/>
                <a:gd name="T5" fmla="*/ 0 h 307"/>
                <a:gd name="T6" fmla="*/ 7 w 422"/>
                <a:gd name="T7" fmla="*/ 2 h 307"/>
                <a:gd name="T8" fmla="*/ 4 w 422"/>
                <a:gd name="T9" fmla="*/ 5 h 307"/>
                <a:gd name="T10" fmla="*/ 1 w 422"/>
                <a:gd name="T11" fmla="*/ 9 h 307"/>
                <a:gd name="T12" fmla="*/ 0 w 422"/>
                <a:gd name="T13" fmla="*/ 13 h 307"/>
                <a:gd name="T14" fmla="*/ 0 w 422"/>
                <a:gd name="T15" fmla="*/ 17 h 307"/>
                <a:gd name="T16" fmla="*/ 1 w 422"/>
                <a:gd name="T17" fmla="*/ 21 h 307"/>
                <a:gd name="T18" fmla="*/ 5 w 422"/>
                <a:gd name="T19" fmla="*/ 26 h 307"/>
                <a:gd name="T20" fmla="*/ 281 w 422"/>
                <a:gd name="T21" fmla="*/ 303 h 307"/>
                <a:gd name="T22" fmla="*/ 283 w 422"/>
                <a:gd name="T23" fmla="*/ 304 h 307"/>
                <a:gd name="T24" fmla="*/ 286 w 422"/>
                <a:gd name="T25" fmla="*/ 306 h 307"/>
                <a:gd name="T26" fmla="*/ 289 w 422"/>
                <a:gd name="T27" fmla="*/ 306 h 307"/>
                <a:gd name="T28" fmla="*/ 292 w 422"/>
                <a:gd name="T29" fmla="*/ 307 h 307"/>
                <a:gd name="T30" fmla="*/ 294 w 422"/>
                <a:gd name="T31" fmla="*/ 306 h 307"/>
                <a:gd name="T32" fmla="*/ 297 w 422"/>
                <a:gd name="T33" fmla="*/ 306 h 307"/>
                <a:gd name="T34" fmla="*/ 300 w 422"/>
                <a:gd name="T35" fmla="*/ 304 h 307"/>
                <a:gd name="T36" fmla="*/ 303 w 422"/>
                <a:gd name="T37" fmla="*/ 303 h 307"/>
                <a:gd name="T38" fmla="*/ 317 w 422"/>
                <a:gd name="T39" fmla="*/ 288 h 307"/>
                <a:gd name="T40" fmla="*/ 330 w 422"/>
                <a:gd name="T41" fmla="*/ 272 h 307"/>
                <a:gd name="T42" fmla="*/ 341 w 422"/>
                <a:gd name="T43" fmla="*/ 256 h 307"/>
                <a:gd name="T44" fmla="*/ 353 w 422"/>
                <a:gd name="T45" fmla="*/ 240 h 307"/>
                <a:gd name="T46" fmla="*/ 364 w 422"/>
                <a:gd name="T47" fmla="*/ 223 h 307"/>
                <a:gd name="T48" fmla="*/ 374 w 422"/>
                <a:gd name="T49" fmla="*/ 206 h 307"/>
                <a:gd name="T50" fmla="*/ 382 w 422"/>
                <a:gd name="T51" fmla="*/ 189 h 307"/>
                <a:gd name="T52" fmla="*/ 391 w 422"/>
                <a:gd name="T53" fmla="*/ 171 h 307"/>
                <a:gd name="T54" fmla="*/ 398 w 422"/>
                <a:gd name="T55" fmla="*/ 152 h 307"/>
                <a:gd name="T56" fmla="*/ 404 w 422"/>
                <a:gd name="T57" fmla="*/ 133 h 307"/>
                <a:gd name="T58" fmla="*/ 409 w 422"/>
                <a:gd name="T59" fmla="*/ 114 h 307"/>
                <a:gd name="T60" fmla="*/ 413 w 422"/>
                <a:gd name="T61" fmla="*/ 94 h 307"/>
                <a:gd name="T62" fmla="*/ 416 w 422"/>
                <a:gd name="T63" fmla="*/ 75 h 307"/>
                <a:gd name="T64" fmla="*/ 420 w 422"/>
                <a:gd name="T65" fmla="*/ 55 h 307"/>
                <a:gd name="T66" fmla="*/ 421 w 422"/>
                <a:gd name="T67" fmla="*/ 35 h 307"/>
                <a:gd name="T68" fmla="*/ 422 w 422"/>
                <a:gd name="T69" fmla="*/ 15 h 307"/>
                <a:gd name="T70" fmla="*/ 421 w 422"/>
                <a:gd name="T71" fmla="*/ 12 h 307"/>
                <a:gd name="T72" fmla="*/ 420 w 422"/>
                <a:gd name="T73" fmla="*/ 9 h 307"/>
                <a:gd name="T74" fmla="*/ 419 w 422"/>
                <a:gd name="T75" fmla="*/ 6 h 307"/>
                <a:gd name="T76" fmla="*/ 416 w 422"/>
                <a:gd name="T77" fmla="*/ 4 h 307"/>
                <a:gd name="T78" fmla="*/ 414 w 422"/>
                <a:gd name="T79" fmla="*/ 2 h 307"/>
                <a:gd name="T80" fmla="*/ 412 w 422"/>
                <a:gd name="T81" fmla="*/ 1 h 307"/>
                <a:gd name="T82" fmla="*/ 409 w 422"/>
                <a:gd name="T83" fmla="*/ 0 h 307"/>
                <a:gd name="T84" fmla="*/ 407 w 422"/>
                <a:gd name="T8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2" h="307">
                  <a:moveTo>
                    <a:pt x="407" y="0"/>
                  </a:moveTo>
                  <a:lnTo>
                    <a:pt x="15" y="0"/>
                  </a:lnTo>
                  <a:lnTo>
                    <a:pt x="11" y="0"/>
                  </a:lnTo>
                  <a:lnTo>
                    <a:pt x="7" y="2"/>
                  </a:lnTo>
                  <a:lnTo>
                    <a:pt x="4" y="5"/>
                  </a:lnTo>
                  <a:lnTo>
                    <a:pt x="1" y="9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5" y="26"/>
                  </a:lnTo>
                  <a:lnTo>
                    <a:pt x="281" y="303"/>
                  </a:lnTo>
                  <a:lnTo>
                    <a:pt x="283" y="304"/>
                  </a:lnTo>
                  <a:lnTo>
                    <a:pt x="286" y="306"/>
                  </a:lnTo>
                  <a:lnTo>
                    <a:pt x="289" y="306"/>
                  </a:lnTo>
                  <a:lnTo>
                    <a:pt x="292" y="307"/>
                  </a:lnTo>
                  <a:lnTo>
                    <a:pt x="294" y="306"/>
                  </a:lnTo>
                  <a:lnTo>
                    <a:pt x="297" y="306"/>
                  </a:lnTo>
                  <a:lnTo>
                    <a:pt x="300" y="304"/>
                  </a:lnTo>
                  <a:lnTo>
                    <a:pt x="303" y="303"/>
                  </a:lnTo>
                  <a:lnTo>
                    <a:pt x="317" y="288"/>
                  </a:lnTo>
                  <a:lnTo>
                    <a:pt x="330" y="272"/>
                  </a:lnTo>
                  <a:lnTo>
                    <a:pt x="341" y="256"/>
                  </a:lnTo>
                  <a:lnTo>
                    <a:pt x="353" y="240"/>
                  </a:lnTo>
                  <a:lnTo>
                    <a:pt x="364" y="223"/>
                  </a:lnTo>
                  <a:lnTo>
                    <a:pt x="374" y="206"/>
                  </a:lnTo>
                  <a:lnTo>
                    <a:pt x="382" y="189"/>
                  </a:lnTo>
                  <a:lnTo>
                    <a:pt x="391" y="171"/>
                  </a:lnTo>
                  <a:lnTo>
                    <a:pt x="398" y="152"/>
                  </a:lnTo>
                  <a:lnTo>
                    <a:pt x="404" y="133"/>
                  </a:lnTo>
                  <a:lnTo>
                    <a:pt x="409" y="114"/>
                  </a:lnTo>
                  <a:lnTo>
                    <a:pt x="413" y="94"/>
                  </a:lnTo>
                  <a:lnTo>
                    <a:pt x="416" y="75"/>
                  </a:lnTo>
                  <a:lnTo>
                    <a:pt x="420" y="55"/>
                  </a:lnTo>
                  <a:lnTo>
                    <a:pt x="421" y="35"/>
                  </a:lnTo>
                  <a:lnTo>
                    <a:pt x="422" y="15"/>
                  </a:lnTo>
                  <a:lnTo>
                    <a:pt x="421" y="12"/>
                  </a:lnTo>
                  <a:lnTo>
                    <a:pt x="420" y="9"/>
                  </a:lnTo>
                  <a:lnTo>
                    <a:pt x="419" y="6"/>
                  </a:lnTo>
                  <a:lnTo>
                    <a:pt x="416" y="4"/>
                  </a:lnTo>
                  <a:lnTo>
                    <a:pt x="414" y="2"/>
                  </a:lnTo>
                  <a:lnTo>
                    <a:pt x="412" y="1"/>
                  </a:lnTo>
                  <a:lnTo>
                    <a:pt x="409" y="0"/>
                  </a:lnTo>
                  <a:lnTo>
                    <a:pt x="407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</p:grpSp>
      <p:sp>
        <p:nvSpPr>
          <p:cNvPr id="111" name="TextBox 47">
            <a:extLst>
              <a:ext uri="{FF2B5EF4-FFF2-40B4-BE49-F238E27FC236}">
                <a16:creationId xmlns:a16="http://schemas.microsoft.com/office/drawing/2014/main" id="{D475BC04-26E5-C523-9AFA-61A0A2B5BF5A}"/>
              </a:ext>
            </a:extLst>
          </p:cNvPr>
          <p:cNvSpPr txBox="1"/>
          <p:nvPr/>
        </p:nvSpPr>
        <p:spPr>
          <a:xfrm>
            <a:off x="1501579" y="1991607"/>
            <a:ext cx="10170222" cy="313932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u="sng" dirty="0"/>
              <a:t>2025 EIT Collected by Appointed Tax Collector</a:t>
            </a:r>
          </a:p>
          <a:p>
            <a:endParaRPr lang="en-US" sz="1200" dirty="0"/>
          </a:p>
          <a:p>
            <a:r>
              <a:rPr lang="en-US" sz="3200" dirty="0"/>
              <a:t>$700,712 – Keystone Collections </a:t>
            </a:r>
            <a:r>
              <a:rPr lang="en-US" sz="2000" dirty="0"/>
              <a:t>(Chester County Municipalities)</a:t>
            </a:r>
          </a:p>
          <a:p>
            <a:r>
              <a:rPr lang="en-US" sz="3200" dirty="0"/>
              <a:t>$503,219 – Kennett Consolidated SD </a:t>
            </a:r>
            <a:r>
              <a:rPr lang="en-US" sz="2000" dirty="0"/>
              <a:t>(would go to E. Marlborough Twp.)</a:t>
            </a:r>
          </a:p>
          <a:p>
            <a:r>
              <a:rPr lang="en-US" sz="3200" dirty="0"/>
              <a:t>$166,509 – Berkheimer </a:t>
            </a:r>
            <a:r>
              <a:rPr lang="en-US" sz="2000" dirty="0"/>
              <a:t>(Other PA counties)</a:t>
            </a:r>
          </a:p>
          <a:p>
            <a:r>
              <a:rPr lang="en-US" sz="3200" u="sng" dirty="0"/>
              <a:t>$37,000</a:t>
            </a:r>
            <a:r>
              <a:rPr lang="en-US" sz="3200" dirty="0"/>
              <a:t>  – Lancaster County Tax Bureau </a:t>
            </a:r>
            <a:r>
              <a:rPr lang="en-US" sz="2000" dirty="0"/>
              <a:t>(includes Octorara SD)</a:t>
            </a:r>
          </a:p>
          <a:p>
            <a:r>
              <a:rPr lang="en-US" sz="3200" b="1" dirty="0"/>
              <a:t>$1,407,440 = Total Leaking Out of East Marlborough Twp</a:t>
            </a:r>
            <a:endParaRPr lang="en-US" sz="3200" dirty="0"/>
          </a:p>
        </p:txBody>
      </p:sp>
      <p:sp>
        <p:nvSpPr>
          <p:cNvPr id="128" name="Title 127">
            <a:extLst>
              <a:ext uri="{FF2B5EF4-FFF2-40B4-BE49-F238E27FC236}">
                <a16:creationId xmlns:a16="http://schemas.microsoft.com/office/drawing/2014/main" id="{11A94BC1-F2F7-DE67-D648-94EB9BFE6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5696"/>
            <a:ext cx="10515600" cy="997196"/>
          </a:xfrm>
        </p:spPr>
        <p:txBody>
          <a:bodyPr/>
          <a:lstStyle/>
          <a:p>
            <a:r>
              <a:rPr lang="en-US" dirty="0"/>
              <a:t>Earned income tax Leaking Out of</a:t>
            </a:r>
            <a:br>
              <a:rPr lang="en-US" dirty="0"/>
            </a:br>
            <a:r>
              <a:rPr lang="en-US" dirty="0"/>
              <a:t>East Marlborough Township</a:t>
            </a:r>
          </a:p>
        </p:txBody>
      </p:sp>
      <p:sp>
        <p:nvSpPr>
          <p:cNvPr id="130" name="Slide Number Placeholder 129">
            <a:extLst>
              <a:ext uri="{FF2B5EF4-FFF2-40B4-BE49-F238E27FC236}">
                <a16:creationId xmlns:a16="http://schemas.microsoft.com/office/drawing/2014/main" id="{1DEE7883-9F3C-246C-22C9-341EB6AA1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7650" y="609353"/>
            <a:ext cx="419100" cy="365125"/>
          </a:xfrm>
        </p:spPr>
        <p:txBody>
          <a:bodyPr/>
          <a:lstStyle/>
          <a:p>
            <a:fld id="{0FD50806-BABF-4915-9689-3B9956D1C75C}" type="slidenum">
              <a:rPr lang="en-US" sz="1600" b="1" smtClean="0"/>
              <a:pPr/>
              <a:t>3</a:t>
            </a:fld>
            <a:endParaRPr lang="en-US" sz="1600" b="1" dirty="0"/>
          </a:p>
        </p:txBody>
      </p:sp>
      <p:pic>
        <p:nvPicPr>
          <p:cNvPr id="6" name="Picture 5" descr="A sign with a horse and a fence&#10;&#10;AI-generated content may be incorrect.">
            <a:extLst>
              <a:ext uri="{FF2B5EF4-FFF2-40B4-BE49-F238E27FC236}">
                <a16:creationId xmlns:a16="http://schemas.microsoft.com/office/drawing/2014/main" id="{6D17FEA6-D963-6805-A952-FA178B5D4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9971" y="6070694"/>
            <a:ext cx="1261830" cy="79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559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16F56-1C24-E6EE-801B-E8DCC1EE3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 104" descr="This is an icon of a cellphone. ">
            <a:extLst>
              <a:ext uri="{FF2B5EF4-FFF2-40B4-BE49-F238E27FC236}">
                <a16:creationId xmlns:a16="http://schemas.microsoft.com/office/drawing/2014/main" id="{C40F8AF6-38A0-9357-642B-3533B03F178A}"/>
              </a:ext>
            </a:extLst>
          </p:cNvPr>
          <p:cNvGrpSpPr/>
          <p:nvPr/>
        </p:nvGrpSpPr>
        <p:grpSpPr>
          <a:xfrm>
            <a:off x="7323719" y="3367615"/>
            <a:ext cx="148718" cy="193653"/>
            <a:chOff x="7373011" y="2614988"/>
            <a:chExt cx="220663" cy="287338"/>
          </a:xfrm>
          <a:solidFill>
            <a:schemeClr val="bg1"/>
          </a:solidFill>
        </p:grpSpPr>
        <p:sp>
          <p:nvSpPr>
            <p:cNvPr id="78" name="Freeform 1497">
              <a:extLst>
                <a:ext uri="{FF2B5EF4-FFF2-40B4-BE49-F238E27FC236}">
                  <a16:creationId xmlns:a16="http://schemas.microsoft.com/office/drawing/2014/main" id="{5CA39C0F-6E40-DDCD-C343-1148783D89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73011" y="2614988"/>
              <a:ext cx="220663" cy="287338"/>
            </a:xfrm>
            <a:custGeom>
              <a:avLst/>
              <a:gdLst>
                <a:gd name="T0" fmla="*/ 91 w 695"/>
                <a:gd name="T1" fmla="*/ 120 h 906"/>
                <a:gd name="T2" fmla="*/ 347 w 695"/>
                <a:gd name="T3" fmla="*/ 845 h 906"/>
                <a:gd name="T4" fmla="*/ 322 w 695"/>
                <a:gd name="T5" fmla="*/ 837 h 906"/>
                <a:gd name="T6" fmla="*/ 305 w 695"/>
                <a:gd name="T7" fmla="*/ 817 h 906"/>
                <a:gd name="T8" fmla="*/ 303 w 695"/>
                <a:gd name="T9" fmla="*/ 791 h 906"/>
                <a:gd name="T10" fmla="*/ 315 w 695"/>
                <a:gd name="T11" fmla="*/ 767 h 906"/>
                <a:gd name="T12" fmla="*/ 339 w 695"/>
                <a:gd name="T13" fmla="*/ 755 h 906"/>
                <a:gd name="T14" fmla="*/ 365 w 695"/>
                <a:gd name="T15" fmla="*/ 759 h 906"/>
                <a:gd name="T16" fmla="*/ 385 w 695"/>
                <a:gd name="T17" fmla="*/ 774 h 906"/>
                <a:gd name="T18" fmla="*/ 393 w 695"/>
                <a:gd name="T19" fmla="*/ 799 h 906"/>
                <a:gd name="T20" fmla="*/ 385 w 695"/>
                <a:gd name="T21" fmla="*/ 825 h 906"/>
                <a:gd name="T22" fmla="*/ 365 w 695"/>
                <a:gd name="T23" fmla="*/ 842 h 906"/>
                <a:gd name="T24" fmla="*/ 347 w 695"/>
                <a:gd name="T25" fmla="*/ 53 h 906"/>
                <a:gd name="T26" fmla="*/ 360 w 695"/>
                <a:gd name="T27" fmla="*/ 57 h 906"/>
                <a:gd name="T28" fmla="*/ 368 w 695"/>
                <a:gd name="T29" fmla="*/ 67 h 906"/>
                <a:gd name="T30" fmla="*/ 370 w 695"/>
                <a:gd name="T31" fmla="*/ 80 h 906"/>
                <a:gd name="T32" fmla="*/ 363 w 695"/>
                <a:gd name="T33" fmla="*/ 91 h 906"/>
                <a:gd name="T34" fmla="*/ 352 w 695"/>
                <a:gd name="T35" fmla="*/ 98 h 906"/>
                <a:gd name="T36" fmla="*/ 339 w 695"/>
                <a:gd name="T37" fmla="*/ 96 h 906"/>
                <a:gd name="T38" fmla="*/ 329 w 695"/>
                <a:gd name="T39" fmla="*/ 88 h 906"/>
                <a:gd name="T40" fmla="*/ 325 w 695"/>
                <a:gd name="T41" fmla="*/ 76 h 906"/>
                <a:gd name="T42" fmla="*/ 329 w 695"/>
                <a:gd name="T43" fmla="*/ 63 h 906"/>
                <a:gd name="T44" fmla="*/ 339 w 695"/>
                <a:gd name="T45" fmla="*/ 55 h 906"/>
                <a:gd name="T46" fmla="*/ 347 w 695"/>
                <a:gd name="T47" fmla="*/ 53 h 906"/>
                <a:gd name="T48" fmla="*/ 82 w 695"/>
                <a:gd name="T49" fmla="*/ 1 h 906"/>
                <a:gd name="T50" fmla="*/ 55 w 695"/>
                <a:gd name="T51" fmla="*/ 7 h 906"/>
                <a:gd name="T52" fmla="*/ 33 w 695"/>
                <a:gd name="T53" fmla="*/ 21 h 906"/>
                <a:gd name="T54" fmla="*/ 16 w 695"/>
                <a:gd name="T55" fmla="*/ 39 h 906"/>
                <a:gd name="T56" fmla="*/ 5 w 695"/>
                <a:gd name="T57" fmla="*/ 64 h 906"/>
                <a:gd name="T58" fmla="*/ 0 w 695"/>
                <a:gd name="T59" fmla="*/ 90 h 906"/>
                <a:gd name="T60" fmla="*/ 2 w 695"/>
                <a:gd name="T61" fmla="*/ 833 h 906"/>
                <a:gd name="T62" fmla="*/ 11 w 695"/>
                <a:gd name="T63" fmla="*/ 858 h 906"/>
                <a:gd name="T64" fmla="*/ 27 w 695"/>
                <a:gd name="T65" fmla="*/ 879 h 906"/>
                <a:gd name="T66" fmla="*/ 48 w 695"/>
                <a:gd name="T67" fmla="*/ 895 h 906"/>
                <a:gd name="T68" fmla="*/ 73 w 695"/>
                <a:gd name="T69" fmla="*/ 903 h 906"/>
                <a:gd name="T70" fmla="*/ 604 w 695"/>
                <a:gd name="T71" fmla="*/ 906 h 906"/>
                <a:gd name="T72" fmla="*/ 631 w 695"/>
                <a:gd name="T73" fmla="*/ 901 h 906"/>
                <a:gd name="T74" fmla="*/ 655 w 695"/>
                <a:gd name="T75" fmla="*/ 890 h 906"/>
                <a:gd name="T76" fmla="*/ 674 w 695"/>
                <a:gd name="T77" fmla="*/ 872 h 906"/>
                <a:gd name="T78" fmla="*/ 687 w 695"/>
                <a:gd name="T79" fmla="*/ 850 h 906"/>
                <a:gd name="T80" fmla="*/ 694 w 695"/>
                <a:gd name="T81" fmla="*/ 824 h 906"/>
                <a:gd name="T82" fmla="*/ 694 w 695"/>
                <a:gd name="T83" fmla="*/ 82 h 906"/>
                <a:gd name="T84" fmla="*/ 687 w 695"/>
                <a:gd name="T85" fmla="*/ 55 h 906"/>
                <a:gd name="T86" fmla="*/ 674 w 695"/>
                <a:gd name="T87" fmla="*/ 33 h 906"/>
                <a:gd name="T88" fmla="*/ 655 w 695"/>
                <a:gd name="T89" fmla="*/ 15 h 906"/>
                <a:gd name="T90" fmla="*/ 631 w 695"/>
                <a:gd name="T91" fmla="*/ 4 h 906"/>
                <a:gd name="T92" fmla="*/ 604 w 695"/>
                <a:gd name="T93" fmla="*/ 0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95" h="906">
                  <a:moveTo>
                    <a:pt x="604" y="724"/>
                  </a:moveTo>
                  <a:lnTo>
                    <a:pt x="91" y="724"/>
                  </a:lnTo>
                  <a:lnTo>
                    <a:pt x="91" y="120"/>
                  </a:lnTo>
                  <a:lnTo>
                    <a:pt x="604" y="120"/>
                  </a:lnTo>
                  <a:lnTo>
                    <a:pt x="604" y="724"/>
                  </a:lnTo>
                  <a:close/>
                  <a:moveTo>
                    <a:pt x="347" y="845"/>
                  </a:moveTo>
                  <a:lnTo>
                    <a:pt x="339" y="844"/>
                  </a:lnTo>
                  <a:lnTo>
                    <a:pt x="330" y="842"/>
                  </a:lnTo>
                  <a:lnTo>
                    <a:pt x="322" y="837"/>
                  </a:lnTo>
                  <a:lnTo>
                    <a:pt x="315" y="832"/>
                  </a:lnTo>
                  <a:lnTo>
                    <a:pt x="310" y="825"/>
                  </a:lnTo>
                  <a:lnTo>
                    <a:pt x="305" y="817"/>
                  </a:lnTo>
                  <a:lnTo>
                    <a:pt x="303" y="809"/>
                  </a:lnTo>
                  <a:lnTo>
                    <a:pt x="302" y="799"/>
                  </a:lnTo>
                  <a:lnTo>
                    <a:pt x="303" y="791"/>
                  </a:lnTo>
                  <a:lnTo>
                    <a:pt x="305" y="782"/>
                  </a:lnTo>
                  <a:lnTo>
                    <a:pt x="310" y="774"/>
                  </a:lnTo>
                  <a:lnTo>
                    <a:pt x="315" y="767"/>
                  </a:lnTo>
                  <a:lnTo>
                    <a:pt x="322" y="762"/>
                  </a:lnTo>
                  <a:lnTo>
                    <a:pt x="330" y="759"/>
                  </a:lnTo>
                  <a:lnTo>
                    <a:pt x="339" y="755"/>
                  </a:lnTo>
                  <a:lnTo>
                    <a:pt x="347" y="754"/>
                  </a:lnTo>
                  <a:lnTo>
                    <a:pt x="356" y="755"/>
                  </a:lnTo>
                  <a:lnTo>
                    <a:pt x="365" y="759"/>
                  </a:lnTo>
                  <a:lnTo>
                    <a:pt x="373" y="762"/>
                  </a:lnTo>
                  <a:lnTo>
                    <a:pt x="380" y="767"/>
                  </a:lnTo>
                  <a:lnTo>
                    <a:pt x="385" y="774"/>
                  </a:lnTo>
                  <a:lnTo>
                    <a:pt x="389" y="782"/>
                  </a:lnTo>
                  <a:lnTo>
                    <a:pt x="392" y="791"/>
                  </a:lnTo>
                  <a:lnTo>
                    <a:pt x="393" y="799"/>
                  </a:lnTo>
                  <a:lnTo>
                    <a:pt x="392" y="809"/>
                  </a:lnTo>
                  <a:lnTo>
                    <a:pt x="389" y="817"/>
                  </a:lnTo>
                  <a:lnTo>
                    <a:pt x="385" y="825"/>
                  </a:lnTo>
                  <a:lnTo>
                    <a:pt x="380" y="832"/>
                  </a:lnTo>
                  <a:lnTo>
                    <a:pt x="373" y="837"/>
                  </a:lnTo>
                  <a:lnTo>
                    <a:pt x="365" y="842"/>
                  </a:lnTo>
                  <a:lnTo>
                    <a:pt x="356" y="844"/>
                  </a:lnTo>
                  <a:lnTo>
                    <a:pt x="347" y="845"/>
                  </a:lnTo>
                  <a:close/>
                  <a:moveTo>
                    <a:pt x="347" y="53"/>
                  </a:moveTo>
                  <a:lnTo>
                    <a:pt x="352" y="53"/>
                  </a:lnTo>
                  <a:lnTo>
                    <a:pt x="356" y="55"/>
                  </a:lnTo>
                  <a:lnTo>
                    <a:pt x="360" y="57"/>
                  </a:lnTo>
                  <a:lnTo>
                    <a:pt x="363" y="59"/>
                  </a:lnTo>
                  <a:lnTo>
                    <a:pt x="366" y="63"/>
                  </a:lnTo>
                  <a:lnTo>
                    <a:pt x="368" y="67"/>
                  </a:lnTo>
                  <a:lnTo>
                    <a:pt x="370" y="70"/>
                  </a:lnTo>
                  <a:lnTo>
                    <a:pt x="370" y="76"/>
                  </a:lnTo>
                  <a:lnTo>
                    <a:pt x="370" y="80"/>
                  </a:lnTo>
                  <a:lnTo>
                    <a:pt x="368" y="85"/>
                  </a:lnTo>
                  <a:lnTo>
                    <a:pt x="366" y="88"/>
                  </a:lnTo>
                  <a:lnTo>
                    <a:pt x="363" y="91"/>
                  </a:lnTo>
                  <a:lnTo>
                    <a:pt x="360" y="95"/>
                  </a:lnTo>
                  <a:lnTo>
                    <a:pt x="356" y="96"/>
                  </a:lnTo>
                  <a:lnTo>
                    <a:pt x="352" y="98"/>
                  </a:lnTo>
                  <a:lnTo>
                    <a:pt x="347" y="98"/>
                  </a:lnTo>
                  <a:lnTo>
                    <a:pt x="343" y="98"/>
                  </a:lnTo>
                  <a:lnTo>
                    <a:pt x="339" y="96"/>
                  </a:lnTo>
                  <a:lnTo>
                    <a:pt x="335" y="95"/>
                  </a:lnTo>
                  <a:lnTo>
                    <a:pt x="331" y="91"/>
                  </a:lnTo>
                  <a:lnTo>
                    <a:pt x="329" y="88"/>
                  </a:lnTo>
                  <a:lnTo>
                    <a:pt x="326" y="85"/>
                  </a:lnTo>
                  <a:lnTo>
                    <a:pt x="325" y="80"/>
                  </a:lnTo>
                  <a:lnTo>
                    <a:pt x="325" y="76"/>
                  </a:lnTo>
                  <a:lnTo>
                    <a:pt x="325" y="70"/>
                  </a:lnTo>
                  <a:lnTo>
                    <a:pt x="326" y="67"/>
                  </a:lnTo>
                  <a:lnTo>
                    <a:pt x="329" y="63"/>
                  </a:lnTo>
                  <a:lnTo>
                    <a:pt x="331" y="59"/>
                  </a:lnTo>
                  <a:lnTo>
                    <a:pt x="335" y="57"/>
                  </a:lnTo>
                  <a:lnTo>
                    <a:pt x="339" y="55"/>
                  </a:lnTo>
                  <a:lnTo>
                    <a:pt x="343" y="54"/>
                  </a:lnTo>
                  <a:lnTo>
                    <a:pt x="347" y="53"/>
                  </a:lnTo>
                  <a:lnTo>
                    <a:pt x="347" y="53"/>
                  </a:lnTo>
                  <a:close/>
                  <a:moveTo>
                    <a:pt x="604" y="0"/>
                  </a:moveTo>
                  <a:lnTo>
                    <a:pt x="91" y="0"/>
                  </a:lnTo>
                  <a:lnTo>
                    <a:pt x="82" y="1"/>
                  </a:lnTo>
                  <a:lnTo>
                    <a:pt x="73" y="2"/>
                  </a:lnTo>
                  <a:lnTo>
                    <a:pt x="64" y="4"/>
                  </a:lnTo>
                  <a:lnTo>
                    <a:pt x="55" y="7"/>
                  </a:lnTo>
                  <a:lnTo>
                    <a:pt x="48" y="11"/>
                  </a:lnTo>
                  <a:lnTo>
                    <a:pt x="40" y="15"/>
                  </a:lnTo>
                  <a:lnTo>
                    <a:pt x="33" y="21"/>
                  </a:lnTo>
                  <a:lnTo>
                    <a:pt x="27" y="26"/>
                  </a:lnTo>
                  <a:lnTo>
                    <a:pt x="21" y="33"/>
                  </a:lnTo>
                  <a:lnTo>
                    <a:pt x="16" y="39"/>
                  </a:lnTo>
                  <a:lnTo>
                    <a:pt x="11" y="47"/>
                  </a:lnTo>
                  <a:lnTo>
                    <a:pt x="8" y="55"/>
                  </a:lnTo>
                  <a:lnTo>
                    <a:pt x="5" y="64"/>
                  </a:lnTo>
                  <a:lnTo>
                    <a:pt x="2" y="73"/>
                  </a:lnTo>
                  <a:lnTo>
                    <a:pt x="1" y="82"/>
                  </a:lnTo>
                  <a:lnTo>
                    <a:pt x="0" y="90"/>
                  </a:lnTo>
                  <a:lnTo>
                    <a:pt x="0" y="815"/>
                  </a:lnTo>
                  <a:lnTo>
                    <a:pt x="1" y="824"/>
                  </a:lnTo>
                  <a:lnTo>
                    <a:pt x="2" y="833"/>
                  </a:lnTo>
                  <a:lnTo>
                    <a:pt x="5" y="842"/>
                  </a:lnTo>
                  <a:lnTo>
                    <a:pt x="8" y="850"/>
                  </a:lnTo>
                  <a:lnTo>
                    <a:pt x="11" y="858"/>
                  </a:lnTo>
                  <a:lnTo>
                    <a:pt x="16" y="866"/>
                  </a:lnTo>
                  <a:lnTo>
                    <a:pt x="21" y="872"/>
                  </a:lnTo>
                  <a:lnTo>
                    <a:pt x="27" y="879"/>
                  </a:lnTo>
                  <a:lnTo>
                    <a:pt x="33" y="885"/>
                  </a:lnTo>
                  <a:lnTo>
                    <a:pt x="40" y="890"/>
                  </a:lnTo>
                  <a:lnTo>
                    <a:pt x="48" y="895"/>
                  </a:lnTo>
                  <a:lnTo>
                    <a:pt x="55" y="898"/>
                  </a:lnTo>
                  <a:lnTo>
                    <a:pt x="64" y="901"/>
                  </a:lnTo>
                  <a:lnTo>
                    <a:pt x="73" y="903"/>
                  </a:lnTo>
                  <a:lnTo>
                    <a:pt x="82" y="905"/>
                  </a:lnTo>
                  <a:lnTo>
                    <a:pt x="91" y="906"/>
                  </a:lnTo>
                  <a:lnTo>
                    <a:pt x="604" y="906"/>
                  </a:lnTo>
                  <a:lnTo>
                    <a:pt x="613" y="905"/>
                  </a:lnTo>
                  <a:lnTo>
                    <a:pt x="622" y="903"/>
                  </a:lnTo>
                  <a:lnTo>
                    <a:pt x="631" y="901"/>
                  </a:lnTo>
                  <a:lnTo>
                    <a:pt x="639" y="898"/>
                  </a:lnTo>
                  <a:lnTo>
                    <a:pt x="647" y="895"/>
                  </a:lnTo>
                  <a:lnTo>
                    <a:pt x="655" y="890"/>
                  </a:lnTo>
                  <a:lnTo>
                    <a:pt x="662" y="885"/>
                  </a:lnTo>
                  <a:lnTo>
                    <a:pt x="668" y="879"/>
                  </a:lnTo>
                  <a:lnTo>
                    <a:pt x="674" y="872"/>
                  </a:lnTo>
                  <a:lnTo>
                    <a:pt x="679" y="866"/>
                  </a:lnTo>
                  <a:lnTo>
                    <a:pt x="684" y="858"/>
                  </a:lnTo>
                  <a:lnTo>
                    <a:pt x="687" y="850"/>
                  </a:lnTo>
                  <a:lnTo>
                    <a:pt x="690" y="842"/>
                  </a:lnTo>
                  <a:lnTo>
                    <a:pt x="693" y="833"/>
                  </a:lnTo>
                  <a:lnTo>
                    <a:pt x="694" y="824"/>
                  </a:lnTo>
                  <a:lnTo>
                    <a:pt x="695" y="815"/>
                  </a:lnTo>
                  <a:lnTo>
                    <a:pt x="695" y="90"/>
                  </a:lnTo>
                  <a:lnTo>
                    <a:pt x="694" y="82"/>
                  </a:lnTo>
                  <a:lnTo>
                    <a:pt x="693" y="73"/>
                  </a:lnTo>
                  <a:lnTo>
                    <a:pt x="690" y="64"/>
                  </a:lnTo>
                  <a:lnTo>
                    <a:pt x="687" y="55"/>
                  </a:lnTo>
                  <a:lnTo>
                    <a:pt x="684" y="47"/>
                  </a:lnTo>
                  <a:lnTo>
                    <a:pt x="679" y="39"/>
                  </a:lnTo>
                  <a:lnTo>
                    <a:pt x="674" y="33"/>
                  </a:lnTo>
                  <a:lnTo>
                    <a:pt x="668" y="26"/>
                  </a:lnTo>
                  <a:lnTo>
                    <a:pt x="662" y="21"/>
                  </a:lnTo>
                  <a:lnTo>
                    <a:pt x="655" y="15"/>
                  </a:lnTo>
                  <a:lnTo>
                    <a:pt x="647" y="11"/>
                  </a:lnTo>
                  <a:lnTo>
                    <a:pt x="639" y="7"/>
                  </a:lnTo>
                  <a:lnTo>
                    <a:pt x="631" y="4"/>
                  </a:lnTo>
                  <a:lnTo>
                    <a:pt x="622" y="2"/>
                  </a:lnTo>
                  <a:lnTo>
                    <a:pt x="613" y="1"/>
                  </a:lnTo>
                  <a:lnTo>
                    <a:pt x="604" y="0"/>
                  </a:lnTo>
                  <a:lnTo>
                    <a:pt x="604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79" name="Rectangle 1498">
              <a:extLst>
                <a:ext uri="{FF2B5EF4-FFF2-40B4-BE49-F238E27FC236}">
                  <a16:creationId xmlns:a16="http://schemas.microsoft.com/office/drawing/2014/main" id="{08650C81-2D9A-6B06-5CE2-7B2B1E34D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1749" y="26816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0" name="Rectangle 1499">
              <a:extLst>
                <a:ext uri="{FF2B5EF4-FFF2-40B4-BE49-F238E27FC236}">
                  <a16:creationId xmlns:a16="http://schemas.microsoft.com/office/drawing/2014/main" id="{3CFCDF80-3685-16E5-E3BE-ACE8B65FC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9849" y="26816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1" name="Rectangle 1500">
              <a:extLst>
                <a:ext uri="{FF2B5EF4-FFF2-40B4-BE49-F238E27FC236}">
                  <a16:creationId xmlns:a16="http://schemas.microsoft.com/office/drawing/2014/main" id="{44059F0D-B05C-80D9-0DB1-0D4AC2907F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7949" y="26816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2" name="Rectangle 1501">
              <a:extLst>
                <a:ext uri="{FF2B5EF4-FFF2-40B4-BE49-F238E27FC236}">
                  <a16:creationId xmlns:a16="http://schemas.microsoft.com/office/drawing/2014/main" id="{629B76CB-A5B6-57D3-7C1C-45CB1E2D1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1749" y="27197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3" name="Rectangle 1502">
              <a:extLst>
                <a:ext uri="{FF2B5EF4-FFF2-40B4-BE49-F238E27FC236}">
                  <a16:creationId xmlns:a16="http://schemas.microsoft.com/office/drawing/2014/main" id="{AEDC7A8E-398E-066C-1742-5179AF94E0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9849" y="27197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4" name="Rectangle 1503">
              <a:extLst>
                <a:ext uri="{FF2B5EF4-FFF2-40B4-BE49-F238E27FC236}">
                  <a16:creationId xmlns:a16="http://schemas.microsoft.com/office/drawing/2014/main" id="{A390E694-D879-B2C3-859D-37847A1662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7949" y="27197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5" name="Rectangle 1504">
              <a:extLst>
                <a:ext uri="{FF2B5EF4-FFF2-40B4-BE49-F238E27FC236}">
                  <a16:creationId xmlns:a16="http://schemas.microsoft.com/office/drawing/2014/main" id="{7B731371-CE17-1E26-7807-D8FA4C887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1749" y="27578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6" name="Rectangle 1505">
              <a:extLst>
                <a:ext uri="{FF2B5EF4-FFF2-40B4-BE49-F238E27FC236}">
                  <a16:creationId xmlns:a16="http://schemas.microsoft.com/office/drawing/2014/main" id="{CB9D8841-ADA4-7816-1555-8230A2E21C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9849" y="2757863"/>
              <a:ext cx="28575" cy="285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106" name="Group 105" descr="This is an icon of money.">
            <a:extLst>
              <a:ext uri="{FF2B5EF4-FFF2-40B4-BE49-F238E27FC236}">
                <a16:creationId xmlns:a16="http://schemas.microsoft.com/office/drawing/2014/main" id="{CCBED255-4131-6B1B-F7FC-43E5BB909CE4}"/>
              </a:ext>
            </a:extLst>
          </p:cNvPr>
          <p:cNvGrpSpPr/>
          <p:nvPr/>
        </p:nvGrpSpPr>
        <p:grpSpPr>
          <a:xfrm>
            <a:off x="7306040" y="4029772"/>
            <a:ext cx="165086" cy="166002"/>
            <a:chOff x="7340467" y="3286760"/>
            <a:chExt cx="285750" cy="287338"/>
          </a:xfrm>
          <a:solidFill>
            <a:schemeClr val="bg1"/>
          </a:solidFill>
        </p:grpSpPr>
        <p:sp>
          <p:nvSpPr>
            <p:cNvPr id="88" name="Freeform 497">
              <a:extLst>
                <a:ext uri="{FF2B5EF4-FFF2-40B4-BE49-F238E27FC236}">
                  <a16:creationId xmlns:a16="http://schemas.microsoft.com/office/drawing/2014/main" id="{26936E7C-59DA-4E29-2B45-D1A021F27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0467" y="3286760"/>
              <a:ext cx="285750" cy="182563"/>
            </a:xfrm>
            <a:custGeom>
              <a:avLst/>
              <a:gdLst>
                <a:gd name="T0" fmla="*/ 0 w 903"/>
                <a:gd name="T1" fmla="*/ 0 h 573"/>
                <a:gd name="T2" fmla="*/ 0 w 903"/>
                <a:gd name="T3" fmla="*/ 467 h 573"/>
                <a:gd name="T4" fmla="*/ 1 w 903"/>
                <a:gd name="T5" fmla="*/ 459 h 573"/>
                <a:gd name="T6" fmla="*/ 2 w 903"/>
                <a:gd name="T7" fmla="*/ 453 h 573"/>
                <a:gd name="T8" fmla="*/ 5 w 903"/>
                <a:gd name="T9" fmla="*/ 446 h 573"/>
                <a:gd name="T10" fmla="*/ 8 w 903"/>
                <a:gd name="T11" fmla="*/ 440 h 573"/>
                <a:gd name="T12" fmla="*/ 12 w 903"/>
                <a:gd name="T13" fmla="*/ 434 h 573"/>
                <a:gd name="T14" fmla="*/ 18 w 903"/>
                <a:gd name="T15" fmla="*/ 428 h 573"/>
                <a:gd name="T16" fmla="*/ 23 w 903"/>
                <a:gd name="T17" fmla="*/ 423 h 573"/>
                <a:gd name="T18" fmla="*/ 30 w 903"/>
                <a:gd name="T19" fmla="*/ 419 h 573"/>
                <a:gd name="T20" fmla="*/ 30 w 903"/>
                <a:gd name="T21" fmla="*/ 30 h 573"/>
                <a:gd name="T22" fmla="*/ 873 w 903"/>
                <a:gd name="T23" fmla="*/ 30 h 573"/>
                <a:gd name="T24" fmla="*/ 873 w 903"/>
                <a:gd name="T25" fmla="*/ 543 h 573"/>
                <a:gd name="T26" fmla="*/ 481 w 903"/>
                <a:gd name="T27" fmla="*/ 543 h 573"/>
                <a:gd name="T28" fmla="*/ 481 w 903"/>
                <a:gd name="T29" fmla="*/ 573 h 573"/>
                <a:gd name="T30" fmla="*/ 903 w 903"/>
                <a:gd name="T31" fmla="*/ 573 h 573"/>
                <a:gd name="T32" fmla="*/ 903 w 903"/>
                <a:gd name="T33" fmla="*/ 0 h 573"/>
                <a:gd name="T34" fmla="*/ 0 w 903"/>
                <a:gd name="T35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3" h="573">
                  <a:moveTo>
                    <a:pt x="0" y="0"/>
                  </a:moveTo>
                  <a:lnTo>
                    <a:pt x="0" y="467"/>
                  </a:lnTo>
                  <a:lnTo>
                    <a:pt x="1" y="459"/>
                  </a:lnTo>
                  <a:lnTo>
                    <a:pt x="2" y="453"/>
                  </a:lnTo>
                  <a:lnTo>
                    <a:pt x="5" y="446"/>
                  </a:lnTo>
                  <a:lnTo>
                    <a:pt x="8" y="440"/>
                  </a:lnTo>
                  <a:lnTo>
                    <a:pt x="12" y="434"/>
                  </a:lnTo>
                  <a:lnTo>
                    <a:pt x="18" y="428"/>
                  </a:lnTo>
                  <a:lnTo>
                    <a:pt x="23" y="423"/>
                  </a:lnTo>
                  <a:lnTo>
                    <a:pt x="30" y="419"/>
                  </a:lnTo>
                  <a:lnTo>
                    <a:pt x="30" y="30"/>
                  </a:lnTo>
                  <a:lnTo>
                    <a:pt x="873" y="30"/>
                  </a:lnTo>
                  <a:lnTo>
                    <a:pt x="873" y="543"/>
                  </a:lnTo>
                  <a:lnTo>
                    <a:pt x="481" y="543"/>
                  </a:lnTo>
                  <a:lnTo>
                    <a:pt x="481" y="573"/>
                  </a:lnTo>
                  <a:lnTo>
                    <a:pt x="903" y="573"/>
                  </a:lnTo>
                  <a:lnTo>
                    <a:pt x="9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89" name="Freeform 498">
              <a:extLst>
                <a:ext uri="{FF2B5EF4-FFF2-40B4-BE49-F238E27FC236}">
                  <a16:creationId xmlns:a16="http://schemas.microsoft.com/office/drawing/2014/main" id="{FBAAF607-518D-B7F3-DA85-2CA2542993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69042" y="3315335"/>
              <a:ext cx="228600" cy="125413"/>
            </a:xfrm>
            <a:custGeom>
              <a:avLst/>
              <a:gdLst>
                <a:gd name="T0" fmla="*/ 330 w 723"/>
                <a:gd name="T1" fmla="*/ 283 h 392"/>
                <a:gd name="T2" fmla="*/ 295 w 723"/>
                <a:gd name="T3" fmla="*/ 263 h 392"/>
                <a:gd name="T4" fmla="*/ 269 w 723"/>
                <a:gd name="T5" fmla="*/ 232 h 392"/>
                <a:gd name="T6" fmla="*/ 257 w 723"/>
                <a:gd name="T7" fmla="*/ 192 h 392"/>
                <a:gd name="T8" fmla="*/ 260 w 723"/>
                <a:gd name="T9" fmla="*/ 151 h 392"/>
                <a:gd name="T10" fmla="*/ 281 w 723"/>
                <a:gd name="T11" fmla="*/ 115 h 392"/>
                <a:gd name="T12" fmla="*/ 312 w 723"/>
                <a:gd name="T13" fmla="*/ 90 h 392"/>
                <a:gd name="T14" fmla="*/ 350 w 723"/>
                <a:gd name="T15" fmla="*/ 77 h 392"/>
                <a:gd name="T16" fmla="*/ 392 w 723"/>
                <a:gd name="T17" fmla="*/ 81 h 392"/>
                <a:gd name="T18" fmla="*/ 429 w 723"/>
                <a:gd name="T19" fmla="*/ 100 h 392"/>
                <a:gd name="T20" fmla="*/ 454 w 723"/>
                <a:gd name="T21" fmla="*/ 131 h 392"/>
                <a:gd name="T22" fmla="*/ 466 w 723"/>
                <a:gd name="T23" fmla="*/ 171 h 392"/>
                <a:gd name="T24" fmla="*/ 462 w 723"/>
                <a:gd name="T25" fmla="*/ 213 h 392"/>
                <a:gd name="T26" fmla="*/ 443 w 723"/>
                <a:gd name="T27" fmla="*/ 248 h 392"/>
                <a:gd name="T28" fmla="*/ 412 w 723"/>
                <a:gd name="T29" fmla="*/ 274 h 392"/>
                <a:gd name="T30" fmla="*/ 372 w 723"/>
                <a:gd name="T31" fmla="*/ 287 h 392"/>
                <a:gd name="T32" fmla="*/ 96 w 723"/>
                <a:gd name="T33" fmla="*/ 151 h 392"/>
                <a:gd name="T34" fmla="*/ 68 w 723"/>
                <a:gd name="T35" fmla="*/ 131 h 392"/>
                <a:gd name="T36" fmla="*/ 61 w 723"/>
                <a:gd name="T37" fmla="*/ 97 h 392"/>
                <a:gd name="T38" fmla="*/ 80 w 723"/>
                <a:gd name="T39" fmla="*/ 69 h 392"/>
                <a:gd name="T40" fmla="*/ 114 w 723"/>
                <a:gd name="T41" fmla="*/ 63 h 392"/>
                <a:gd name="T42" fmla="*/ 143 w 723"/>
                <a:gd name="T43" fmla="*/ 81 h 392"/>
                <a:gd name="T44" fmla="*/ 150 w 723"/>
                <a:gd name="T45" fmla="*/ 115 h 392"/>
                <a:gd name="T46" fmla="*/ 131 w 723"/>
                <a:gd name="T47" fmla="*/ 144 h 392"/>
                <a:gd name="T48" fmla="*/ 106 w 723"/>
                <a:gd name="T49" fmla="*/ 152 h 392"/>
                <a:gd name="T50" fmla="*/ 642 w 723"/>
                <a:gd name="T51" fmla="*/ 249 h 392"/>
                <a:gd name="T52" fmla="*/ 661 w 723"/>
                <a:gd name="T53" fmla="*/ 278 h 392"/>
                <a:gd name="T54" fmla="*/ 655 w 723"/>
                <a:gd name="T55" fmla="*/ 313 h 392"/>
                <a:gd name="T56" fmla="*/ 626 w 723"/>
                <a:gd name="T57" fmla="*/ 331 h 392"/>
                <a:gd name="T58" fmla="*/ 592 w 723"/>
                <a:gd name="T59" fmla="*/ 324 h 392"/>
                <a:gd name="T60" fmla="*/ 573 w 723"/>
                <a:gd name="T61" fmla="*/ 297 h 392"/>
                <a:gd name="T62" fmla="*/ 580 w 723"/>
                <a:gd name="T63" fmla="*/ 262 h 392"/>
                <a:gd name="T64" fmla="*/ 608 w 723"/>
                <a:gd name="T65" fmla="*/ 243 h 392"/>
                <a:gd name="T66" fmla="*/ 669 w 723"/>
                <a:gd name="T67" fmla="*/ 392 h 392"/>
                <a:gd name="T68" fmla="*/ 691 w 723"/>
                <a:gd name="T69" fmla="*/ 386 h 392"/>
                <a:gd name="T70" fmla="*/ 709 w 723"/>
                <a:gd name="T71" fmla="*/ 371 h 392"/>
                <a:gd name="T72" fmla="*/ 720 w 723"/>
                <a:gd name="T73" fmla="*/ 350 h 392"/>
                <a:gd name="T74" fmla="*/ 723 w 723"/>
                <a:gd name="T75" fmla="*/ 62 h 392"/>
                <a:gd name="T76" fmla="*/ 718 w 723"/>
                <a:gd name="T77" fmla="*/ 38 h 392"/>
                <a:gd name="T78" fmla="*/ 705 w 723"/>
                <a:gd name="T79" fmla="*/ 19 h 392"/>
                <a:gd name="T80" fmla="*/ 686 w 723"/>
                <a:gd name="T81" fmla="*/ 6 h 392"/>
                <a:gd name="T82" fmla="*/ 663 w 723"/>
                <a:gd name="T83" fmla="*/ 2 h 392"/>
                <a:gd name="T84" fmla="*/ 43 w 723"/>
                <a:gd name="T85" fmla="*/ 4 h 392"/>
                <a:gd name="T86" fmla="*/ 22 w 723"/>
                <a:gd name="T87" fmla="*/ 14 h 392"/>
                <a:gd name="T88" fmla="*/ 7 w 723"/>
                <a:gd name="T89" fmla="*/ 33 h 392"/>
                <a:gd name="T90" fmla="*/ 1 w 723"/>
                <a:gd name="T91" fmla="*/ 55 h 392"/>
                <a:gd name="T92" fmla="*/ 46 w 723"/>
                <a:gd name="T93" fmla="*/ 294 h 392"/>
                <a:gd name="T94" fmla="*/ 151 w 723"/>
                <a:gd name="T95" fmla="*/ 287 h 392"/>
                <a:gd name="T96" fmla="*/ 244 w 723"/>
                <a:gd name="T97" fmla="*/ 293 h 392"/>
                <a:gd name="T98" fmla="*/ 326 w 723"/>
                <a:gd name="T99" fmla="*/ 312 h 392"/>
                <a:gd name="T100" fmla="*/ 373 w 723"/>
                <a:gd name="T101" fmla="*/ 337 h 392"/>
                <a:gd name="T102" fmla="*/ 389 w 723"/>
                <a:gd name="T103" fmla="*/ 3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3" h="392">
                  <a:moveTo>
                    <a:pt x="361" y="287"/>
                  </a:moveTo>
                  <a:lnTo>
                    <a:pt x="350" y="287"/>
                  </a:lnTo>
                  <a:lnTo>
                    <a:pt x="341" y="285"/>
                  </a:lnTo>
                  <a:lnTo>
                    <a:pt x="330" y="283"/>
                  </a:lnTo>
                  <a:lnTo>
                    <a:pt x="320" y="278"/>
                  </a:lnTo>
                  <a:lnTo>
                    <a:pt x="312" y="274"/>
                  </a:lnTo>
                  <a:lnTo>
                    <a:pt x="302" y="269"/>
                  </a:lnTo>
                  <a:lnTo>
                    <a:pt x="295" y="263"/>
                  </a:lnTo>
                  <a:lnTo>
                    <a:pt x="287" y="256"/>
                  </a:lnTo>
                  <a:lnTo>
                    <a:pt x="281" y="248"/>
                  </a:lnTo>
                  <a:lnTo>
                    <a:pt x="274" y="241"/>
                  </a:lnTo>
                  <a:lnTo>
                    <a:pt x="269" y="232"/>
                  </a:lnTo>
                  <a:lnTo>
                    <a:pt x="265" y="223"/>
                  </a:lnTo>
                  <a:lnTo>
                    <a:pt x="260" y="213"/>
                  </a:lnTo>
                  <a:lnTo>
                    <a:pt x="258" y="203"/>
                  </a:lnTo>
                  <a:lnTo>
                    <a:pt x="257" y="192"/>
                  </a:lnTo>
                  <a:lnTo>
                    <a:pt x="256" y="182"/>
                  </a:lnTo>
                  <a:lnTo>
                    <a:pt x="257" y="171"/>
                  </a:lnTo>
                  <a:lnTo>
                    <a:pt x="258" y="160"/>
                  </a:lnTo>
                  <a:lnTo>
                    <a:pt x="260" y="151"/>
                  </a:lnTo>
                  <a:lnTo>
                    <a:pt x="265" y="141"/>
                  </a:lnTo>
                  <a:lnTo>
                    <a:pt x="269" y="131"/>
                  </a:lnTo>
                  <a:lnTo>
                    <a:pt x="274" y="123"/>
                  </a:lnTo>
                  <a:lnTo>
                    <a:pt x="281" y="115"/>
                  </a:lnTo>
                  <a:lnTo>
                    <a:pt x="287" y="108"/>
                  </a:lnTo>
                  <a:lnTo>
                    <a:pt x="295" y="100"/>
                  </a:lnTo>
                  <a:lnTo>
                    <a:pt x="302" y="95"/>
                  </a:lnTo>
                  <a:lnTo>
                    <a:pt x="312" y="90"/>
                  </a:lnTo>
                  <a:lnTo>
                    <a:pt x="320" y="84"/>
                  </a:lnTo>
                  <a:lnTo>
                    <a:pt x="330" y="81"/>
                  </a:lnTo>
                  <a:lnTo>
                    <a:pt x="341" y="79"/>
                  </a:lnTo>
                  <a:lnTo>
                    <a:pt x="350" y="77"/>
                  </a:lnTo>
                  <a:lnTo>
                    <a:pt x="361" y="77"/>
                  </a:lnTo>
                  <a:lnTo>
                    <a:pt x="372" y="77"/>
                  </a:lnTo>
                  <a:lnTo>
                    <a:pt x="383" y="79"/>
                  </a:lnTo>
                  <a:lnTo>
                    <a:pt x="392" y="81"/>
                  </a:lnTo>
                  <a:lnTo>
                    <a:pt x="403" y="84"/>
                  </a:lnTo>
                  <a:lnTo>
                    <a:pt x="412" y="90"/>
                  </a:lnTo>
                  <a:lnTo>
                    <a:pt x="420" y="95"/>
                  </a:lnTo>
                  <a:lnTo>
                    <a:pt x="429" y="100"/>
                  </a:lnTo>
                  <a:lnTo>
                    <a:pt x="436" y="108"/>
                  </a:lnTo>
                  <a:lnTo>
                    <a:pt x="443" y="115"/>
                  </a:lnTo>
                  <a:lnTo>
                    <a:pt x="449" y="123"/>
                  </a:lnTo>
                  <a:lnTo>
                    <a:pt x="454" y="131"/>
                  </a:lnTo>
                  <a:lnTo>
                    <a:pt x="459" y="141"/>
                  </a:lnTo>
                  <a:lnTo>
                    <a:pt x="462" y="151"/>
                  </a:lnTo>
                  <a:lnTo>
                    <a:pt x="465" y="160"/>
                  </a:lnTo>
                  <a:lnTo>
                    <a:pt x="466" y="171"/>
                  </a:lnTo>
                  <a:lnTo>
                    <a:pt x="467" y="182"/>
                  </a:lnTo>
                  <a:lnTo>
                    <a:pt x="466" y="192"/>
                  </a:lnTo>
                  <a:lnTo>
                    <a:pt x="465" y="203"/>
                  </a:lnTo>
                  <a:lnTo>
                    <a:pt x="462" y="213"/>
                  </a:lnTo>
                  <a:lnTo>
                    <a:pt x="459" y="223"/>
                  </a:lnTo>
                  <a:lnTo>
                    <a:pt x="454" y="232"/>
                  </a:lnTo>
                  <a:lnTo>
                    <a:pt x="449" y="241"/>
                  </a:lnTo>
                  <a:lnTo>
                    <a:pt x="443" y="248"/>
                  </a:lnTo>
                  <a:lnTo>
                    <a:pt x="436" y="256"/>
                  </a:lnTo>
                  <a:lnTo>
                    <a:pt x="429" y="263"/>
                  </a:lnTo>
                  <a:lnTo>
                    <a:pt x="420" y="269"/>
                  </a:lnTo>
                  <a:lnTo>
                    <a:pt x="412" y="274"/>
                  </a:lnTo>
                  <a:lnTo>
                    <a:pt x="403" y="278"/>
                  </a:lnTo>
                  <a:lnTo>
                    <a:pt x="392" y="283"/>
                  </a:lnTo>
                  <a:lnTo>
                    <a:pt x="383" y="285"/>
                  </a:lnTo>
                  <a:lnTo>
                    <a:pt x="372" y="287"/>
                  </a:lnTo>
                  <a:lnTo>
                    <a:pt x="361" y="287"/>
                  </a:lnTo>
                  <a:lnTo>
                    <a:pt x="361" y="287"/>
                  </a:lnTo>
                  <a:close/>
                  <a:moveTo>
                    <a:pt x="106" y="152"/>
                  </a:moveTo>
                  <a:lnTo>
                    <a:pt x="96" y="151"/>
                  </a:lnTo>
                  <a:lnTo>
                    <a:pt x="88" y="149"/>
                  </a:lnTo>
                  <a:lnTo>
                    <a:pt x="80" y="144"/>
                  </a:lnTo>
                  <a:lnTo>
                    <a:pt x="74" y="139"/>
                  </a:lnTo>
                  <a:lnTo>
                    <a:pt x="68" y="131"/>
                  </a:lnTo>
                  <a:lnTo>
                    <a:pt x="64" y="124"/>
                  </a:lnTo>
                  <a:lnTo>
                    <a:pt x="61" y="115"/>
                  </a:lnTo>
                  <a:lnTo>
                    <a:pt x="61" y="107"/>
                  </a:lnTo>
                  <a:lnTo>
                    <a:pt x="61" y="97"/>
                  </a:lnTo>
                  <a:lnTo>
                    <a:pt x="64" y="88"/>
                  </a:lnTo>
                  <a:lnTo>
                    <a:pt x="68" y="81"/>
                  </a:lnTo>
                  <a:lnTo>
                    <a:pt x="74" y="74"/>
                  </a:lnTo>
                  <a:lnTo>
                    <a:pt x="80" y="69"/>
                  </a:lnTo>
                  <a:lnTo>
                    <a:pt x="88" y="65"/>
                  </a:lnTo>
                  <a:lnTo>
                    <a:pt x="96" y="63"/>
                  </a:lnTo>
                  <a:lnTo>
                    <a:pt x="106" y="62"/>
                  </a:lnTo>
                  <a:lnTo>
                    <a:pt x="114" y="63"/>
                  </a:lnTo>
                  <a:lnTo>
                    <a:pt x="123" y="65"/>
                  </a:lnTo>
                  <a:lnTo>
                    <a:pt x="131" y="69"/>
                  </a:lnTo>
                  <a:lnTo>
                    <a:pt x="137" y="74"/>
                  </a:lnTo>
                  <a:lnTo>
                    <a:pt x="143" y="81"/>
                  </a:lnTo>
                  <a:lnTo>
                    <a:pt x="147" y="88"/>
                  </a:lnTo>
                  <a:lnTo>
                    <a:pt x="150" y="97"/>
                  </a:lnTo>
                  <a:lnTo>
                    <a:pt x="151" y="107"/>
                  </a:lnTo>
                  <a:lnTo>
                    <a:pt x="150" y="115"/>
                  </a:lnTo>
                  <a:lnTo>
                    <a:pt x="148" y="124"/>
                  </a:lnTo>
                  <a:lnTo>
                    <a:pt x="143" y="131"/>
                  </a:lnTo>
                  <a:lnTo>
                    <a:pt x="137" y="139"/>
                  </a:lnTo>
                  <a:lnTo>
                    <a:pt x="131" y="144"/>
                  </a:lnTo>
                  <a:lnTo>
                    <a:pt x="123" y="149"/>
                  </a:lnTo>
                  <a:lnTo>
                    <a:pt x="114" y="151"/>
                  </a:lnTo>
                  <a:lnTo>
                    <a:pt x="106" y="152"/>
                  </a:lnTo>
                  <a:lnTo>
                    <a:pt x="106" y="152"/>
                  </a:lnTo>
                  <a:close/>
                  <a:moveTo>
                    <a:pt x="617" y="242"/>
                  </a:moveTo>
                  <a:lnTo>
                    <a:pt x="626" y="243"/>
                  </a:lnTo>
                  <a:lnTo>
                    <a:pt x="635" y="245"/>
                  </a:lnTo>
                  <a:lnTo>
                    <a:pt x="642" y="249"/>
                  </a:lnTo>
                  <a:lnTo>
                    <a:pt x="650" y="255"/>
                  </a:lnTo>
                  <a:lnTo>
                    <a:pt x="655" y="262"/>
                  </a:lnTo>
                  <a:lnTo>
                    <a:pt x="659" y="270"/>
                  </a:lnTo>
                  <a:lnTo>
                    <a:pt x="661" y="278"/>
                  </a:lnTo>
                  <a:lnTo>
                    <a:pt x="663" y="287"/>
                  </a:lnTo>
                  <a:lnTo>
                    <a:pt x="661" y="297"/>
                  </a:lnTo>
                  <a:lnTo>
                    <a:pt x="659" y="305"/>
                  </a:lnTo>
                  <a:lnTo>
                    <a:pt x="655" y="313"/>
                  </a:lnTo>
                  <a:lnTo>
                    <a:pt x="650" y="319"/>
                  </a:lnTo>
                  <a:lnTo>
                    <a:pt x="642" y="324"/>
                  </a:lnTo>
                  <a:lnTo>
                    <a:pt x="635" y="329"/>
                  </a:lnTo>
                  <a:lnTo>
                    <a:pt x="626" y="331"/>
                  </a:lnTo>
                  <a:lnTo>
                    <a:pt x="617" y="332"/>
                  </a:lnTo>
                  <a:lnTo>
                    <a:pt x="608" y="331"/>
                  </a:lnTo>
                  <a:lnTo>
                    <a:pt x="600" y="329"/>
                  </a:lnTo>
                  <a:lnTo>
                    <a:pt x="592" y="324"/>
                  </a:lnTo>
                  <a:lnTo>
                    <a:pt x="585" y="319"/>
                  </a:lnTo>
                  <a:lnTo>
                    <a:pt x="580" y="313"/>
                  </a:lnTo>
                  <a:lnTo>
                    <a:pt x="576" y="305"/>
                  </a:lnTo>
                  <a:lnTo>
                    <a:pt x="573" y="297"/>
                  </a:lnTo>
                  <a:lnTo>
                    <a:pt x="572" y="287"/>
                  </a:lnTo>
                  <a:lnTo>
                    <a:pt x="573" y="278"/>
                  </a:lnTo>
                  <a:lnTo>
                    <a:pt x="576" y="270"/>
                  </a:lnTo>
                  <a:lnTo>
                    <a:pt x="580" y="262"/>
                  </a:lnTo>
                  <a:lnTo>
                    <a:pt x="585" y="255"/>
                  </a:lnTo>
                  <a:lnTo>
                    <a:pt x="592" y="249"/>
                  </a:lnTo>
                  <a:lnTo>
                    <a:pt x="600" y="245"/>
                  </a:lnTo>
                  <a:lnTo>
                    <a:pt x="608" y="243"/>
                  </a:lnTo>
                  <a:lnTo>
                    <a:pt x="617" y="242"/>
                  </a:lnTo>
                  <a:close/>
                  <a:moveTo>
                    <a:pt x="391" y="392"/>
                  </a:moveTo>
                  <a:lnTo>
                    <a:pt x="663" y="392"/>
                  </a:lnTo>
                  <a:lnTo>
                    <a:pt x="669" y="392"/>
                  </a:lnTo>
                  <a:lnTo>
                    <a:pt x="674" y="391"/>
                  </a:lnTo>
                  <a:lnTo>
                    <a:pt x="681" y="390"/>
                  </a:lnTo>
                  <a:lnTo>
                    <a:pt x="686" y="388"/>
                  </a:lnTo>
                  <a:lnTo>
                    <a:pt x="691" y="386"/>
                  </a:lnTo>
                  <a:lnTo>
                    <a:pt x="697" y="382"/>
                  </a:lnTo>
                  <a:lnTo>
                    <a:pt x="701" y="379"/>
                  </a:lnTo>
                  <a:lnTo>
                    <a:pt x="705" y="375"/>
                  </a:lnTo>
                  <a:lnTo>
                    <a:pt x="709" y="371"/>
                  </a:lnTo>
                  <a:lnTo>
                    <a:pt x="713" y="366"/>
                  </a:lnTo>
                  <a:lnTo>
                    <a:pt x="715" y="361"/>
                  </a:lnTo>
                  <a:lnTo>
                    <a:pt x="718" y="356"/>
                  </a:lnTo>
                  <a:lnTo>
                    <a:pt x="720" y="350"/>
                  </a:lnTo>
                  <a:lnTo>
                    <a:pt x="721" y="345"/>
                  </a:lnTo>
                  <a:lnTo>
                    <a:pt x="723" y="338"/>
                  </a:lnTo>
                  <a:lnTo>
                    <a:pt x="723" y="332"/>
                  </a:lnTo>
                  <a:lnTo>
                    <a:pt x="723" y="62"/>
                  </a:lnTo>
                  <a:lnTo>
                    <a:pt x="723" y="55"/>
                  </a:lnTo>
                  <a:lnTo>
                    <a:pt x="721" y="49"/>
                  </a:lnTo>
                  <a:lnTo>
                    <a:pt x="720" y="43"/>
                  </a:lnTo>
                  <a:lnTo>
                    <a:pt x="718" y="38"/>
                  </a:lnTo>
                  <a:lnTo>
                    <a:pt x="715" y="33"/>
                  </a:lnTo>
                  <a:lnTo>
                    <a:pt x="713" y="27"/>
                  </a:lnTo>
                  <a:lnTo>
                    <a:pt x="709" y="23"/>
                  </a:lnTo>
                  <a:lnTo>
                    <a:pt x="705" y="19"/>
                  </a:lnTo>
                  <a:lnTo>
                    <a:pt x="701" y="14"/>
                  </a:lnTo>
                  <a:lnTo>
                    <a:pt x="697" y="11"/>
                  </a:lnTo>
                  <a:lnTo>
                    <a:pt x="691" y="8"/>
                  </a:lnTo>
                  <a:lnTo>
                    <a:pt x="686" y="6"/>
                  </a:lnTo>
                  <a:lnTo>
                    <a:pt x="681" y="4"/>
                  </a:lnTo>
                  <a:lnTo>
                    <a:pt x="674" y="3"/>
                  </a:lnTo>
                  <a:lnTo>
                    <a:pt x="669" y="2"/>
                  </a:lnTo>
                  <a:lnTo>
                    <a:pt x="663" y="2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8" y="3"/>
                  </a:lnTo>
                  <a:lnTo>
                    <a:pt x="43" y="4"/>
                  </a:lnTo>
                  <a:lnTo>
                    <a:pt x="37" y="6"/>
                  </a:lnTo>
                  <a:lnTo>
                    <a:pt x="32" y="8"/>
                  </a:lnTo>
                  <a:lnTo>
                    <a:pt x="27" y="11"/>
                  </a:lnTo>
                  <a:lnTo>
                    <a:pt x="22" y="14"/>
                  </a:lnTo>
                  <a:lnTo>
                    <a:pt x="18" y="19"/>
                  </a:lnTo>
                  <a:lnTo>
                    <a:pt x="14" y="23"/>
                  </a:lnTo>
                  <a:lnTo>
                    <a:pt x="10" y="27"/>
                  </a:lnTo>
                  <a:lnTo>
                    <a:pt x="7" y="33"/>
                  </a:lnTo>
                  <a:lnTo>
                    <a:pt x="5" y="38"/>
                  </a:lnTo>
                  <a:lnTo>
                    <a:pt x="3" y="43"/>
                  </a:lnTo>
                  <a:lnTo>
                    <a:pt x="2" y="49"/>
                  </a:lnTo>
                  <a:lnTo>
                    <a:pt x="1" y="55"/>
                  </a:lnTo>
                  <a:lnTo>
                    <a:pt x="0" y="62"/>
                  </a:lnTo>
                  <a:lnTo>
                    <a:pt x="0" y="304"/>
                  </a:lnTo>
                  <a:lnTo>
                    <a:pt x="22" y="299"/>
                  </a:lnTo>
                  <a:lnTo>
                    <a:pt x="46" y="294"/>
                  </a:lnTo>
                  <a:lnTo>
                    <a:pt x="68" y="291"/>
                  </a:lnTo>
                  <a:lnTo>
                    <a:pt x="90" y="290"/>
                  </a:lnTo>
                  <a:lnTo>
                    <a:pt x="126" y="288"/>
                  </a:lnTo>
                  <a:lnTo>
                    <a:pt x="151" y="287"/>
                  </a:lnTo>
                  <a:lnTo>
                    <a:pt x="172" y="288"/>
                  </a:lnTo>
                  <a:lnTo>
                    <a:pt x="206" y="289"/>
                  </a:lnTo>
                  <a:lnTo>
                    <a:pt x="225" y="291"/>
                  </a:lnTo>
                  <a:lnTo>
                    <a:pt x="244" y="293"/>
                  </a:lnTo>
                  <a:lnTo>
                    <a:pt x="266" y="297"/>
                  </a:lnTo>
                  <a:lnTo>
                    <a:pt x="286" y="300"/>
                  </a:lnTo>
                  <a:lnTo>
                    <a:pt x="306" y="305"/>
                  </a:lnTo>
                  <a:lnTo>
                    <a:pt x="326" y="312"/>
                  </a:lnTo>
                  <a:lnTo>
                    <a:pt x="344" y="318"/>
                  </a:lnTo>
                  <a:lnTo>
                    <a:pt x="360" y="327"/>
                  </a:lnTo>
                  <a:lnTo>
                    <a:pt x="366" y="332"/>
                  </a:lnTo>
                  <a:lnTo>
                    <a:pt x="373" y="337"/>
                  </a:lnTo>
                  <a:lnTo>
                    <a:pt x="378" y="343"/>
                  </a:lnTo>
                  <a:lnTo>
                    <a:pt x="383" y="349"/>
                  </a:lnTo>
                  <a:lnTo>
                    <a:pt x="387" y="356"/>
                  </a:lnTo>
                  <a:lnTo>
                    <a:pt x="389" y="362"/>
                  </a:lnTo>
                  <a:lnTo>
                    <a:pt x="391" y="369"/>
                  </a:lnTo>
                  <a:lnTo>
                    <a:pt x="391" y="377"/>
                  </a:lnTo>
                  <a:lnTo>
                    <a:pt x="391" y="39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0" name="Freeform 499">
              <a:extLst>
                <a:ext uri="{FF2B5EF4-FFF2-40B4-BE49-F238E27FC236}">
                  <a16:creationId xmlns:a16="http://schemas.microsoft.com/office/drawing/2014/main" id="{80BD83CD-0A55-D97B-6469-D7C18E1CF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540760"/>
              <a:ext cx="133350" cy="33338"/>
            </a:xfrm>
            <a:custGeom>
              <a:avLst/>
              <a:gdLst>
                <a:gd name="T0" fmla="*/ 0 w 421"/>
                <a:gd name="T1" fmla="*/ 44 h 104"/>
                <a:gd name="T2" fmla="*/ 2 w 421"/>
                <a:gd name="T3" fmla="*/ 52 h 104"/>
                <a:gd name="T4" fmla="*/ 5 w 421"/>
                <a:gd name="T5" fmla="*/ 56 h 104"/>
                <a:gd name="T6" fmla="*/ 6 w 421"/>
                <a:gd name="T7" fmla="*/ 59 h 104"/>
                <a:gd name="T8" fmla="*/ 11 w 421"/>
                <a:gd name="T9" fmla="*/ 65 h 104"/>
                <a:gd name="T10" fmla="*/ 13 w 421"/>
                <a:gd name="T11" fmla="*/ 65 h 104"/>
                <a:gd name="T12" fmla="*/ 31 w 421"/>
                <a:gd name="T13" fmla="*/ 76 h 104"/>
                <a:gd name="T14" fmla="*/ 32 w 421"/>
                <a:gd name="T15" fmla="*/ 77 h 104"/>
                <a:gd name="T16" fmla="*/ 41 w 421"/>
                <a:gd name="T17" fmla="*/ 80 h 104"/>
                <a:gd name="T18" fmla="*/ 45 w 421"/>
                <a:gd name="T19" fmla="*/ 81 h 104"/>
                <a:gd name="T20" fmla="*/ 53 w 421"/>
                <a:gd name="T21" fmla="*/ 84 h 104"/>
                <a:gd name="T22" fmla="*/ 61 w 421"/>
                <a:gd name="T23" fmla="*/ 86 h 104"/>
                <a:gd name="T24" fmla="*/ 66 w 421"/>
                <a:gd name="T25" fmla="*/ 87 h 104"/>
                <a:gd name="T26" fmla="*/ 98 w 421"/>
                <a:gd name="T27" fmla="*/ 95 h 104"/>
                <a:gd name="T28" fmla="*/ 133 w 421"/>
                <a:gd name="T29" fmla="*/ 99 h 104"/>
                <a:gd name="T30" fmla="*/ 197 w 421"/>
                <a:gd name="T31" fmla="*/ 104 h 104"/>
                <a:gd name="T32" fmla="*/ 211 w 421"/>
                <a:gd name="T33" fmla="*/ 104 h 104"/>
                <a:gd name="T34" fmla="*/ 225 w 421"/>
                <a:gd name="T35" fmla="*/ 104 h 104"/>
                <a:gd name="T36" fmla="*/ 289 w 421"/>
                <a:gd name="T37" fmla="*/ 99 h 104"/>
                <a:gd name="T38" fmla="*/ 322 w 421"/>
                <a:gd name="T39" fmla="*/ 95 h 104"/>
                <a:gd name="T40" fmla="*/ 356 w 421"/>
                <a:gd name="T41" fmla="*/ 87 h 104"/>
                <a:gd name="T42" fmla="*/ 360 w 421"/>
                <a:gd name="T43" fmla="*/ 86 h 104"/>
                <a:gd name="T44" fmla="*/ 368 w 421"/>
                <a:gd name="T45" fmla="*/ 84 h 104"/>
                <a:gd name="T46" fmla="*/ 376 w 421"/>
                <a:gd name="T47" fmla="*/ 81 h 104"/>
                <a:gd name="T48" fmla="*/ 379 w 421"/>
                <a:gd name="T49" fmla="*/ 80 h 104"/>
                <a:gd name="T50" fmla="*/ 390 w 421"/>
                <a:gd name="T51" fmla="*/ 77 h 104"/>
                <a:gd name="T52" fmla="*/ 391 w 421"/>
                <a:gd name="T53" fmla="*/ 76 h 104"/>
                <a:gd name="T54" fmla="*/ 409 w 421"/>
                <a:gd name="T55" fmla="*/ 65 h 104"/>
                <a:gd name="T56" fmla="*/ 409 w 421"/>
                <a:gd name="T57" fmla="*/ 65 h 104"/>
                <a:gd name="T58" fmla="*/ 416 w 421"/>
                <a:gd name="T59" fmla="*/ 59 h 104"/>
                <a:gd name="T60" fmla="*/ 417 w 421"/>
                <a:gd name="T61" fmla="*/ 56 h 104"/>
                <a:gd name="T62" fmla="*/ 420 w 421"/>
                <a:gd name="T63" fmla="*/ 52 h 104"/>
                <a:gd name="T64" fmla="*/ 421 w 421"/>
                <a:gd name="T65" fmla="*/ 44 h 104"/>
                <a:gd name="T66" fmla="*/ 410 w 421"/>
                <a:gd name="T67" fmla="*/ 4 h 104"/>
                <a:gd name="T68" fmla="*/ 386 w 421"/>
                <a:gd name="T69" fmla="*/ 10 h 104"/>
                <a:gd name="T70" fmla="*/ 344 w 421"/>
                <a:gd name="T71" fmla="*/ 19 h 104"/>
                <a:gd name="T72" fmla="*/ 284 w 421"/>
                <a:gd name="T73" fmla="*/ 25 h 104"/>
                <a:gd name="T74" fmla="*/ 231 w 421"/>
                <a:gd name="T75" fmla="*/ 28 h 104"/>
                <a:gd name="T76" fmla="*/ 191 w 421"/>
                <a:gd name="T77" fmla="*/ 28 h 104"/>
                <a:gd name="T78" fmla="*/ 138 w 421"/>
                <a:gd name="T79" fmla="*/ 25 h 104"/>
                <a:gd name="T80" fmla="*/ 78 w 421"/>
                <a:gd name="T81" fmla="*/ 19 h 104"/>
                <a:gd name="T82" fmla="*/ 35 w 421"/>
                <a:gd name="T83" fmla="*/ 10 h 104"/>
                <a:gd name="T84" fmla="*/ 10 w 421"/>
                <a:gd name="T85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1" h="104">
                  <a:moveTo>
                    <a:pt x="0" y="0"/>
                  </a:moveTo>
                  <a:lnTo>
                    <a:pt x="0" y="44"/>
                  </a:lnTo>
                  <a:lnTo>
                    <a:pt x="1" y="48"/>
                  </a:lnTo>
                  <a:lnTo>
                    <a:pt x="2" y="52"/>
                  </a:lnTo>
                  <a:lnTo>
                    <a:pt x="3" y="54"/>
                  </a:lnTo>
                  <a:lnTo>
                    <a:pt x="5" y="56"/>
                  </a:lnTo>
                  <a:lnTo>
                    <a:pt x="5" y="57"/>
                  </a:lnTo>
                  <a:lnTo>
                    <a:pt x="6" y="59"/>
                  </a:lnTo>
                  <a:lnTo>
                    <a:pt x="8" y="62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20" y="70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2" y="77"/>
                  </a:lnTo>
                  <a:lnTo>
                    <a:pt x="36" y="79"/>
                  </a:lnTo>
                  <a:lnTo>
                    <a:pt x="41" y="80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9" y="83"/>
                  </a:lnTo>
                  <a:lnTo>
                    <a:pt x="53" y="84"/>
                  </a:lnTo>
                  <a:lnTo>
                    <a:pt x="58" y="85"/>
                  </a:lnTo>
                  <a:lnTo>
                    <a:pt x="61" y="86"/>
                  </a:lnTo>
                  <a:lnTo>
                    <a:pt x="64" y="87"/>
                  </a:lnTo>
                  <a:lnTo>
                    <a:pt x="66" y="87"/>
                  </a:lnTo>
                  <a:lnTo>
                    <a:pt x="82" y="92"/>
                  </a:lnTo>
                  <a:lnTo>
                    <a:pt x="98" y="95"/>
                  </a:lnTo>
                  <a:lnTo>
                    <a:pt x="115" y="97"/>
                  </a:lnTo>
                  <a:lnTo>
                    <a:pt x="133" y="99"/>
                  </a:lnTo>
                  <a:lnTo>
                    <a:pt x="166" y="102"/>
                  </a:lnTo>
                  <a:lnTo>
                    <a:pt x="197" y="104"/>
                  </a:lnTo>
                  <a:lnTo>
                    <a:pt x="203" y="104"/>
                  </a:lnTo>
                  <a:lnTo>
                    <a:pt x="211" y="104"/>
                  </a:lnTo>
                  <a:lnTo>
                    <a:pt x="217" y="104"/>
                  </a:lnTo>
                  <a:lnTo>
                    <a:pt x="225" y="104"/>
                  </a:lnTo>
                  <a:lnTo>
                    <a:pt x="255" y="102"/>
                  </a:lnTo>
                  <a:lnTo>
                    <a:pt x="289" y="99"/>
                  </a:lnTo>
                  <a:lnTo>
                    <a:pt x="306" y="97"/>
                  </a:lnTo>
                  <a:lnTo>
                    <a:pt x="322" y="95"/>
                  </a:lnTo>
                  <a:lnTo>
                    <a:pt x="340" y="92"/>
                  </a:lnTo>
                  <a:lnTo>
                    <a:pt x="356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4" y="85"/>
                  </a:lnTo>
                  <a:lnTo>
                    <a:pt x="368" y="84"/>
                  </a:lnTo>
                  <a:lnTo>
                    <a:pt x="372" y="83"/>
                  </a:lnTo>
                  <a:lnTo>
                    <a:pt x="376" y="81"/>
                  </a:lnTo>
                  <a:lnTo>
                    <a:pt x="378" y="81"/>
                  </a:lnTo>
                  <a:lnTo>
                    <a:pt x="379" y="80"/>
                  </a:lnTo>
                  <a:lnTo>
                    <a:pt x="385" y="79"/>
                  </a:lnTo>
                  <a:lnTo>
                    <a:pt x="390" y="77"/>
                  </a:lnTo>
                  <a:lnTo>
                    <a:pt x="390" y="76"/>
                  </a:lnTo>
                  <a:lnTo>
                    <a:pt x="391" y="76"/>
                  </a:lnTo>
                  <a:lnTo>
                    <a:pt x="401" y="70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13" y="62"/>
                  </a:lnTo>
                  <a:lnTo>
                    <a:pt x="416" y="59"/>
                  </a:lnTo>
                  <a:lnTo>
                    <a:pt x="417" y="57"/>
                  </a:lnTo>
                  <a:lnTo>
                    <a:pt x="417" y="56"/>
                  </a:lnTo>
                  <a:lnTo>
                    <a:pt x="419" y="54"/>
                  </a:lnTo>
                  <a:lnTo>
                    <a:pt x="420" y="52"/>
                  </a:lnTo>
                  <a:lnTo>
                    <a:pt x="421" y="48"/>
                  </a:lnTo>
                  <a:lnTo>
                    <a:pt x="421" y="44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7"/>
                  </a:lnTo>
                  <a:lnTo>
                    <a:pt x="386" y="10"/>
                  </a:lnTo>
                  <a:lnTo>
                    <a:pt x="373" y="13"/>
                  </a:lnTo>
                  <a:lnTo>
                    <a:pt x="344" y="19"/>
                  </a:lnTo>
                  <a:lnTo>
                    <a:pt x="314" y="23"/>
                  </a:lnTo>
                  <a:lnTo>
                    <a:pt x="284" y="25"/>
                  </a:lnTo>
                  <a:lnTo>
                    <a:pt x="256" y="27"/>
                  </a:lnTo>
                  <a:lnTo>
                    <a:pt x="231" y="28"/>
                  </a:lnTo>
                  <a:lnTo>
                    <a:pt x="211" y="28"/>
                  </a:lnTo>
                  <a:lnTo>
                    <a:pt x="191" y="28"/>
                  </a:lnTo>
                  <a:lnTo>
                    <a:pt x="166" y="27"/>
                  </a:lnTo>
                  <a:lnTo>
                    <a:pt x="138" y="25"/>
                  </a:lnTo>
                  <a:lnTo>
                    <a:pt x="108" y="23"/>
                  </a:lnTo>
                  <a:lnTo>
                    <a:pt x="78" y="19"/>
                  </a:lnTo>
                  <a:lnTo>
                    <a:pt x="49" y="13"/>
                  </a:lnTo>
                  <a:lnTo>
                    <a:pt x="35" y="10"/>
                  </a:lnTo>
                  <a:lnTo>
                    <a:pt x="22" y="7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1" name="Freeform 500">
              <a:extLst>
                <a:ext uri="{FF2B5EF4-FFF2-40B4-BE49-F238E27FC236}">
                  <a16:creationId xmlns:a16="http://schemas.microsoft.com/office/drawing/2014/main" id="{5D3733A0-1361-E7E7-111A-04A455E3F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16935"/>
              <a:ext cx="133350" cy="28575"/>
            </a:xfrm>
            <a:custGeom>
              <a:avLst/>
              <a:gdLst>
                <a:gd name="T0" fmla="*/ 420 w 420"/>
                <a:gd name="T1" fmla="*/ 58 h 90"/>
                <a:gd name="T2" fmla="*/ 419 w 420"/>
                <a:gd name="T3" fmla="*/ 55 h 90"/>
                <a:gd name="T4" fmla="*/ 418 w 420"/>
                <a:gd name="T5" fmla="*/ 50 h 90"/>
                <a:gd name="T6" fmla="*/ 416 w 420"/>
                <a:gd name="T7" fmla="*/ 47 h 90"/>
                <a:gd name="T8" fmla="*/ 413 w 420"/>
                <a:gd name="T9" fmla="*/ 44 h 90"/>
                <a:gd name="T10" fmla="*/ 406 w 420"/>
                <a:gd name="T11" fmla="*/ 37 h 90"/>
                <a:gd name="T12" fmla="*/ 397 w 420"/>
                <a:gd name="T13" fmla="*/ 32 h 90"/>
                <a:gd name="T14" fmla="*/ 386 w 420"/>
                <a:gd name="T15" fmla="*/ 27 h 90"/>
                <a:gd name="T16" fmla="*/ 374 w 420"/>
                <a:gd name="T17" fmla="*/ 22 h 90"/>
                <a:gd name="T18" fmla="*/ 360 w 420"/>
                <a:gd name="T19" fmla="*/ 18 h 90"/>
                <a:gd name="T20" fmla="*/ 345 w 420"/>
                <a:gd name="T21" fmla="*/ 14 h 90"/>
                <a:gd name="T22" fmla="*/ 313 w 420"/>
                <a:gd name="T23" fmla="*/ 9 h 90"/>
                <a:gd name="T24" fmla="*/ 277 w 420"/>
                <a:gd name="T25" fmla="*/ 3 h 90"/>
                <a:gd name="T26" fmla="*/ 243 w 420"/>
                <a:gd name="T27" fmla="*/ 1 h 90"/>
                <a:gd name="T28" fmla="*/ 210 w 420"/>
                <a:gd name="T29" fmla="*/ 0 h 90"/>
                <a:gd name="T30" fmla="*/ 172 w 420"/>
                <a:gd name="T31" fmla="*/ 1 h 90"/>
                <a:gd name="T32" fmla="*/ 133 w 420"/>
                <a:gd name="T33" fmla="*/ 4 h 90"/>
                <a:gd name="T34" fmla="*/ 113 w 420"/>
                <a:gd name="T35" fmla="*/ 7 h 90"/>
                <a:gd name="T36" fmla="*/ 94 w 420"/>
                <a:gd name="T37" fmla="*/ 11 h 90"/>
                <a:gd name="T38" fmla="*/ 76 w 420"/>
                <a:gd name="T39" fmla="*/ 14 h 90"/>
                <a:gd name="T40" fmla="*/ 59 w 420"/>
                <a:gd name="T41" fmla="*/ 18 h 90"/>
                <a:gd name="T42" fmla="*/ 59 w 420"/>
                <a:gd name="T43" fmla="*/ 18 h 90"/>
                <a:gd name="T44" fmla="*/ 55 w 420"/>
                <a:gd name="T45" fmla="*/ 19 h 90"/>
                <a:gd name="T46" fmla="*/ 52 w 420"/>
                <a:gd name="T47" fmla="*/ 20 h 90"/>
                <a:gd name="T48" fmla="*/ 48 w 420"/>
                <a:gd name="T49" fmla="*/ 21 h 90"/>
                <a:gd name="T50" fmla="*/ 44 w 420"/>
                <a:gd name="T51" fmla="*/ 22 h 90"/>
                <a:gd name="T52" fmla="*/ 43 w 420"/>
                <a:gd name="T53" fmla="*/ 24 h 90"/>
                <a:gd name="T54" fmla="*/ 40 w 420"/>
                <a:gd name="T55" fmla="*/ 24 h 90"/>
                <a:gd name="T56" fmla="*/ 35 w 420"/>
                <a:gd name="T57" fmla="*/ 26 h 90"/>
                <a:gd name="T58" fmla="*/ 31 w 420"/>
                <a:gd name="T59" fmla="*/ 28 h 90"/>
                <a:gd name="T60" fmla="*/ 30 w 420"/>
                <a:gd name="T61" fmla="*/ 28 h 90"/>
                <a:gd name="T62" fmla="*/ 30 w 420"/>
                <a:gd name="T63" fmla="*/ 28 h 90"/>
                <a:gd name="T64" fmla="*/ 19 w 420"/>
                <a:gd name="T65" fmla="*/ 33 h 90"/>
                <a:gd name="T66" fmla="*/ 12 w 420"/>
                <a:gd name="T67" fmla="*/ 40 h 90"/>
                <a:gd name="T68" fmla="*/ 10 w 420"/>
                <a:gd name="T69" fmla="*/ 40 h 90"/>
                <a:gd name="T70" fmla="*/ 10 w 420"/>
                <a:gd name="T71" fmla="*/ 40 h 90"/>
                <a:gd name="T72" fmla="*/ 7 w 420"/>
                <a:gd name="T73" fmla="*/ 43 h 90"/>
                <a:gd name="T74" fmla="*/ 5 w 420"/>
                <a:gd name="T75" fmla="*/ 46 h 90"/>
                <a:gd name="T76" fmla="*/ 4 w 420"/>
                <a:gd name="T77" fmla="*/ 47 h 90"/>
                <a:gd name="T78" fmla="*/ 4 w 420"/>
                <a:gd name="T79" fmla="*/ 48 h 90"/>
                <a:gd name="T80" fmla="*/ 2 w 420"/>
                <a:gd name="T81" fmla="*/ 50 h 90"/>
                <a:gd name="T82" fmla="*/ 1 w 420"/>
                <a:gd name="T83" fmla="*/ 52 h 90"/>
                <a:gd name="T84" fmla="*/ 0 w 420"/>
                <a:gd name="T85" fmla="*/ 56 h 90"/>
                <a:gd name="T86" fmla="*/ 0 w 420"/>
                <a:gd name="T87" fmla="*/ 58 h 90"/>
                <a:gd name="T88" fmla="*/ 8 w 420"/>
                <a:gd name="T89" fmla="*/ 63 h 90"/>
                <a:gd name="T90" fmla="*/ 22 w 420"/>
                <a:gd name="T91" fmla="*/ 68 h 90"/>
                <a:gd name="T92" fmla="*/ 43 w 420"/>
                <a:gd name="T93" fmla="*/ 74 h 90"/>
                <a:gd name="T94" fmla="*/ 67 w 420"/>
                <a:gd name="T95" fmla="*/ 78 h 90"/>
                <a:gd name="T96" fmla="*/ 96 w 420"/>
                <a:gd name="T97" fmla="*/ 84 h 90"/>
                <a:gd name="T98" fmla="*/ 131 w 420"/>
                <a:gd name="T99" fmla="*/ 87 h 90"/>
                <a:gd name="T100" fmla="*/ 168 w 420"/>
                <a:gd name="T101" fmla="*/ 90 h 90"/>
                <a:gd name="T102" fmla="*/ 210 w 420"/>
                <a:gd name="T103" fmla="*/ 90 h 90"/>
                <a:gd name="T104" fmla="*/ 251 w 420"/>
                <a:gd name="T105" fmla="*/ 90 h 90"/>
                <a:gd name="T106" fmla="*/ 289 w 420"/>
                <a:gd name="T107" fmla="*/ 87 h 90"/>
                <a:gd name="T108" fmla="*/ 323 w 420"/>
                <a:gd name="T109" fmla="*/ 84 h 90"/>
                <a:gd name="T110" fmla="*/ 353 w 420"/>
                <a:gd name="T111" fmla="*/ 78 h 90"/>
                <a:gd name="T112" fmla="*/ 377 w 420"/>
                <a:gd name="T113" fmla="*/ 74 h 90"/>
                <a:gd name="T114" fmla="*/ 398 w 420"/>
                <a:gd name="T115" fmla="*/ 68 h 90"/>
                <a:gd name="T116" fmla="*/ 412 w 420"/>
                <a:gd name="T117" fmla="*/ 62 h 90"/>
                <a:gd name="T118" fmla="*/ 420 w 420"/>
                <a:gd name="T119" fmla="*/ 5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0" h="90">
                  <a:moveTo>
                    <a:pt x="420" y="58"/>
                  </a:moveTo>
                  <a:lnTo>
                    <a:pt x="419" y="55"/>
                  </a:lnTo>
                  <a:lnTo>
                    <a:pt x="418" y="50"/>
                  </a:lnTo>
                  <a:lnTo>
                    <a:pt x="416" y="47"/>
                  </a:lnTo>
                  <a:lnTo>
                    <a:pt x="413" y="44"/>
                  </a:lnTo>
                  <a:lnTo>
                    <a:pt x="406" y="37"/>
                  </a:lnTo>
                  <a:lnTo>
                    <a:pt x="397" y="32"/>
                  </a:lnTo>
                  <a:lnTo>
                    <a:pt x="386" y="27"/>
                  </a:lnTo>
                  <a:lnTo>
                    <a:pt x="374" y="22"/>
                  </a:lnTo>
                  <a:lnTo>
                    <a:pt x="360" y="18"/>
                  </a:lnTo>
                  <a:lnTo>
                    <a:pt x="345" y="14"/>
                  </a:lnTo>
                  <a:lnTo>
                    <a:pt x="313" y="9"/>
                  </a:lnTo>
                  <a:lnTo>
                    <a:pt x="277" y="3"/>
                  </a:lnTo>
                  <a:lnTo>
                    <a:pt x="243" y="1"/>
                  </a:lnTo>
                  <a:lnTo>
                    <a:pt x="210" y="0"/>
                  </a:lnTo>
                  <a:lnTo>
                    <a:pt x="172" y="1"/>
                  </a:lnTo>
                  <a:lnTo>
                    <a:pt x="133" y="4"/>
                  </a:lnTo>
                  <a:lnTo>
                    <a:pt x="113" y="7"/>
                  </a:lnTo>
                  <a:lnTo>
                    <a:pt x="94" y="11"/>
                  </a:lnTo>
                  <a:lnTo>
                    <a:pt x="76" y="14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5" y="19"/>
                  </a:lnTo>
                  <a:lnTo>
                    <a:pt x="52" y="20"/>
                  </a:lnTo>
                  <a:lnTo>
                    <a:pt x="48" y="21"/>
                  </a:lnTo>
                  <a:lnTo>
                    <a:pt x="44" y="22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5" y="26"/>
                  </a:lnTo>
                  <a:lnTo>
                    <a:pt x="31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19" y="33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7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8" y="63"/>
                  </a:lnTo>
                  <a:lnTo>
                    <a:pt x="22" y="68"/>
                  </a:lnTo>
                  <a:lnTo>
                    <a:pt x="43" y="74"/>
                  </a:lnTo>
                  <a:lnTo>
                    <a:pt x="67" y="78"/>
                  </a:lnTo>
                  <a:lnTo>
                    <a:pt x="96" y="84"/>
                  </a:lnTo>
                  <a:lnTo>
                    <a:pt x="131" y="87"/>
                  </a:lnTo>
                  <a:lnTo>
                    <a:pt x="168" y="90"/>
                  </a:lnTo>
                  <a:lnTo>
                    <a:pt x="210" y="90"/>
                  </a:lnTo>
                  <a:lnTo>
                    <a:pt x="251" y="90"/>
                  </a:lnTo>
                  <a:lnTo>
                    <a:pt x="289" y="87"/>
                  </a:lnTo>
                  <a:lnTo>
                    <a:pt x="323" y="84"/>
                  </a:lnTo>
                  <a:lnTo>
                    <a:pt x="353" y="78"/>
                  </a:lnTo>
                  <a:lnTo>
                    <a:pt x="377" y="74"/>
                  </a:lnTo>
                  <a:lnTo>
                    <a:pt x="398" y="68"/>
                  </a:lnTo>
                  <a:lnTo>
                    <a:pt x="412" y="62"/>
                  </a:lnTo>
                  <a:lnTo>
                    <a:pt x="420" y="5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2" name="Freeform 501">
              <a:extLst>
                <a:ext uri="{FF2B5EF4-FFF2-40B4-BE49-F238E27FC236}">
                  <a16:creationId xmlns:a16="http://schemas.microsoft.com/office/drawing/2014/main" id="{A74D89A6-81F1-1CED-4008-535B8E327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45510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7 h 75"/>
                <a:gd name="T10" fmla="*/ 67 w 421"/>
                <a:gd name="T11" fmla="*/ 62 h 75"/>
                <a:gd name="T12" fmla="*/ 97 w 421"/>
                <a:gd name="T13" fmla="*/ 68 h 75"/>
                <a:gd name="T14" fmla="*/ 130 w 421"/>
                <a:gd name="T15" fmla="*/ 71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1 h 75"/>
                <a:gd name="T24" fmla="*/ 325 w 421"/>
                <a:gd name="T25" fmla="*/ 68 h 75"/>
                <a:gd name="T26" fmla="*/ 355 w 421"/>
                <a:gd name="T27" fmla="*/ 62 h 75"/>
                <a:gd name="T28" fmla="*/ 379 w 421"/>
                <a:gd name="T29" fmla="*/ 57 h 75"/>
                <a:gd name="T30" fmla="*/ 399 w 421"/>
                <a:gd name="T31" fmla="*/ 52 h 75"/>
                <a:gd name="T32" fmla="*/ 414 w 421"/>
                <a:gd name="T33" fmla="*/ 46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8 h 75"/>
                <a:gd name="T42" fmla="*/ 386 w 421"/>
                <a:gd name="T43" fmla="*/ 12 h 75"/>
                <a:gd name="T44" fmla="*/ 373 w 421"/>
                <a:gd name="T45" fmla="*/ 14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8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8 h 75"/>
                <a:gd name="T74" fmla="*/ 10 w 421"/>
                <a:gd name="T75" fmla="*/ 4 h 75"/>
                <a:gd name="T76" fmla="*/ 0 w 421"/>
                <a:gd name="T77" fmla="*/ 0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7"/>
                  </a:lnTo>
                  <a:lnTo>
                    <a:pt x="67" y="62"/>
                  </a:lnTo>
                  <a:lnTo>
                    <a:pt x="97" y="68"/>
                  </a:lnTo>
                  <a:lnTo>
                    <a:pt x="130" y="71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1"/>
                  </a:lnTo>
                  <a:lnTo>
                    <a:pt x="325" y="68"/>
                  </a:lnTo>
                  <a:lnTo>
                    <a:pt x="355" y="62"/>
                  </a:lnTo>
                  <a:lnTo>
                    <a:pt x="379" y="57"/>
                  </a:lnTo>
                  <a:lnTo>
                    <a:pt x="399" y="52"/>
                  </a:lnTo>
                  <a:lnTo>
                    <a:pt x="414" y="46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8"/>
                  </a:lnTo>
                  <a:lnTo>
                    <a:pt x="386" y="12"/>
                  </a:lnTo>
                  <a:lnTo>
                    <a:pt x="373" y="14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8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8"/>
                  </a:lnTo>
                  <a:lnTo>
                    <a:pt x="1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3" name="Freeform 502">
              <a:extLst>
                <a:ext uri="{FF2B5EF4-FFF2-40B4-BE49-F238E27FC236}">
                  <a16:creationId xmlns:a16="http://schemas.microsoft.com/office/drawing/2014/main" id="{119345F9-158A-636B-268D-BFE58AB6E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516947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8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8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1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8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8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4" name="Freeform 503">
              <a:extLst>
                <a:ext uri="{FF2B5EF4-FFF2-40B4-BE49-F238E27FC236}">
                  <a16:creationId xmlns:a16="http://schemas.microsoft.com/office/drawing/2014/main" id="{0BB17BBD-7E15-C2D6-AC0F-A6FC508ED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93135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7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7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5" name="Freeform 504">
              <a:extLst>
                <a:ext uri="{FF2B5EF4-FFF2-40B4-BE49-F238E27FC236}">
                  <a16:creationId xmlns:a16="http://schemas.microsoft.com/office/drawing/2014/main" id="{E64AEE97-BD8B-127F-62B6-01A4ECC4A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992" y="3469322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8 h 75"/>
                <a:gd name="T10" fmla="*/ 67 w 421"/>
                <a:gd name="T11" fmla="*/ 63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3 h 75"/>
                <a:gd name="T28" fmla="*/ 379 w 421"/>
                <a:gd name="T29" fmla="*/ 58 h 75"/>
                <a:gd name="T30" fmla="*/ 399 w 421"/>
                <a:gd name="T31" fmla="*/ 52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4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8"/>
                  </a:lnTo>
                  <a:lnTo>
                    <a:pt x="67" y="63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3"/>
                  </a:lnTo>
                  <a:lnTo>
                    <a:pt x="379" y="58"/>
                  </a:lnTo>
                  <a:lnTo>
                    <a:pt x="399" y="52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96" name="Group 95" descr="This is an icon of a pie chart. ">
            <a:extLst>
              <a:ext uri="{FF2B5EF4-FFF2-40B4-BE49-F238E27FC236}">
                <a16:creationId xmlns:a16="http://schemas.microsoft.com/office/drawing/2014/main" id="{12B246B5-430A-67CE-1808-A578EF301E10}"/>
              </a:ext>
            </a:extLst>
          </p:cNvPr>
          <p:cNvGrpSpPr/>
          <p:nvPr/>
        </p:nvGrpSpPr>
        <p:grpSpPr>
          <a:xfrm>
            <a:off x="7280643" y="4699914"/>
            <a:ext cx="215881" cy="215881"/>
            <a:chOff x="4319588" y="4213225"/>
            <a:chExt cx="287338" cy="287338"/>
          </a:xfrm>
          <a:solidFill>
            <a:schemeClr val="bg1"/>
          </a:solidFill>
          <a:effectLst/>
        </p:grpSpPr>
        <p:sp>
          <p:nvSpPr>
            <p:cNvPr id="97" name="Freeform 421">
              <a:extLst>
                <a:ext uri="{FF2B5EF4-FFF2-40B4-BE49-F238E27FC236}">
                  <a16:creationId xmlns:a16="http://schemas.microsoft.com/office/drawing/2014/main" id="{5E8E3645-FA05-63FA-21E9-379E5969A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988" y="4213225"/>
              <a:ext cx="134938" cy="133350"/>
            </a:xfrm>
            <a:custGeom>
              <a:avLst/>
              <a:gdLst>
                <a:gd name="T0" fmla="*/ 15 w 422"/>
                <a:gd name="T1" fmla="*/ 422 h 422"/>
                <a:gd name="T2" fmla="*/ 407 w 422"/>
                <a:gd name="T3" fmla="*/ 422 h 422"/>
                <a:gd name="T4" fmla="*/ 409 w 422"/>
                <a:gd name="T5" fmla="*/ 421 h 422"/>
                <a:gd name="T6" fmla="*/ 412 w 422"/>
                <a:gd name="T7" fmla="*/ 421 h 422"/>
                <a:gd name="T8" fmla="*/ 414 w 422"/>
                <a:gd name="T9" fmla="*/ 419 h 422"/>
                <a:gd name="T10" fmla="*/ 416 w 422"/>
                <a:gd name="T11" fmla="*/ 417 h 422"/>
                <a:gd name="T12" fmla="*/ 419 w 422"/>
                <a:gd name="T13" fmla="*/ 414 h 422"/>
                <a:gd name="T14" fmla="*/ 420 w 422"/>
                <a:gd name="T15" fmla="*/ 412 h 422"/>
                <a:gd name="T16" fmla="*/ 421 w 422"/>
                <a:gd name="T17" fmla="*/ 409 h 422"/>
                <a:gd name="T18" fmla="*/ 422 w 422"/>
                <a:gd name="T19" fmla="*/ 407 h 422"/>
                <a:gd name="T20" fmla="*/ 421 w 422"/>
                <a:gd name="T21" fmla="*/ 386 h 422"/>
                <a:gd name="T22" fmla="*/ 420 w 422"/>
                <a:gd name="T23" fmla="*/ 365 h 422"/>
                <a:gd name="T24" fmla="*/ 416 w 422"/>
                <a:gd name="T25" fmla="*/ 345 h 422"/>
                <a:gd name="T26" fmla="*/ 413 w 422"/>
                <a:gd name="T27" fmla="*/ 324 h 422"/>
                <a:gd name="T28" fmla="*/ 409 w 422"/>
                <a:gd name="T29" fmla="*/ 305 h 422"/>
                <a:gd name="T30" fmla="*/ 403 w 422"/>
                <a:gd name="T31" fmla="*/ 286 h 422"/>
                <a:gd name="T32" fmla="*/ 397 w 422"/>
                <a:gd name="T33" fmla="*/ 266 h 422"/>
                <a:gd name="T34" fmla="*/ 390 w 422"/>
                <a:gd name="T35" fmla="*/ 248 h 422"/>
                <a:gd name="T36" fmla="*/ 381 w 422"/>
                <a:gd name="T37" fmla="*/ 230 h 422"/>
                <a:gd name="T38" fmla="*/ 372 w 422"/>
                <a:gd name="T39" fmla="*/ 213 h 422"/>
                <a:gd name="T40" fmla="*/ 363 w 422"/>
                <a:gd name="T41" fmla="*/ 196 h 422"/>
                <a:gd name="T42" fmla="*/ 352 w 422"/>
                <a:gd name="T43" fmla="*/ 180 h 422"/>
                <a:gd name="T44" fmla="*/ 340 w 422"/>
                <a:gd name="T45" fmla="*/ 163 h 422"/>
                <a:gd name="T46" fmla="*/ 329 w 422"/>
                <a:gd name="T47" fmla="*/ 148 h 422"/>
                <a:gd name="T48" fmla="*/ 316 w 422"/>
                <a:gd name="T49" fmla="*/ 133 h 422"/>
                <a:gd name="T50" fmla="*/ 302 w 422"/>
                <a:gd name="T51" fmla="*/ 119 h 422"/>
                <a:gd name="T52" fmla="*/ 288 w 422"/>
                <a:gd name="T53" fmla="*/ 106 h 422"/>
                <a:gd name="T54" fmla="*/ 274 w 422"/>
                <a:gd name="T55" fmla="*/ 93 h 422"/>
                <a:gd name="T56" fmla="*/ 258 w 422"/>
                <a:gd name="T57" fmla="*/ 81 h 422"/>
                <a:gd name="T58" fmla="*/ 242 w 422"/>
                <a:gd name="T59" fmla="*/ 69 h 422"/>
                <a:gd name="T60" fmla="*/ 226 w 422"/>
                <a:gd name="T61" fmla="*/ 59 h 422"/>
                <a:gd name="T62" fmla="*/ 208 w 422"/>
                <a:gd name="T63" fmla="*/ 49 h 422"/>
                <a:gd name="T64" fmla="*/ 191 w 422"/>
                <a:gd name="T65" fmla="*/ 40 h 422"/>
                <a:gd name="T66" fmla="*/ 173 w 422"/>
                <a:gd name="T67" fmla="*/ 32 h 422"/>
                <a:gd name="T68" fmla="*/ 155 w 422"/>
                <a:gd name="T69" fmla="*/ 25 h 422"/>
                <a:gd name="T70" fmla="*/ 135 w 422"/>
                <a:gd name="T71" fmla="*/ 19 h 422"/>
                <a:gd name="T72" fmla="*/ 116 w 422"/>
                <a:gd name="T73" fmla="*/ 13 h 422"/>
                <a:gd name="T74" fmla="*/ 97 w 422"/>
                <a:gd name="T75" fmla="*/ 8 h 422"/>
                <a:gd name="T76" fmla="*/ 76 w 422"/>
                <a:gd name="T77" fmla="*/ 5 h 422"/>
                <a:gd name="T78" fmla="*/ 56 w 422"/>
                <a:gd name="T79" fmla="*/ 3 h 422"/>
                <a:gd name="T80" fmla="*/ 36 w 422"/>
                <a:gd name="T81" fmla="*/ 0 h 422"/>
                <a:gd name="T82" fmla="*/ 15 w 422"/>
                <a:gd name="T83" fmla="*/ 0 h 422"/>
                <a:gd name="T84" fmla="*/ 12 w 422"/>
                <a:gd name="T85" fmla="*/ 0 h 422"/>
                <a:gd name="T86" fmla="*/ 9 w 422"/>
                <a:gd name="T87" fmla="*/ 2 h 422"/>
                <a:gd name="T88" fmla="*/ 7 w 422"/>
                <a:gd name="T89" fmla="*/ 3 h 422"/>
                <a:gd name="T90" fmla="*/ 5 w 422"/>
                <a:gd name="T91" fmla="*/ 5 h 422"/>
                <a:gd name="T92" fmla="*/ 2 w 422"/>
                <a:gd name="T93" fmla="*/ 7 h 422"/>
                <a:gd name="T94" fmla="*/ 1 w 422"/>
                <a:gd name="T95" fmla="*/ 9 h 422"/>
                <a:gd name="T96" fmla="*/ 0 w 422"/>
                <a:gd name="T97" fmla="*/ 12 h 422"/>
                <a:gd name="T98" fmla="*/ 0 w 422"/>
                <a:gd name="T99" fmla="*/ 15 h 422"/>
                <a:gd name="T100" fmla="*/ 0 w 422"/>
                <a:gd name="T101" fmla="*/ 406 h 422"/>
                <a:gd name="T102" fmla="*/ 0 w 422"/>
                <a:gd name="T103" fmla="*/ 409 h 422"/>
                <a:gd name="T104" fmla="*/ 1 w 422"/>
                <a:gd name="T105" fmla="*/ 412 h 422"/>
                <a:gd name="T106" fmla="*/ 2 w 422"/>
                <a:gd name="T107" fmla="*/ 414 h 422"/>
                <a:gd name="T108" fmla="*/ 5 w 422"/>
                <a:gd name="T109" fmla="*/ 417 h 422"/>
                <a:gd name="T110" fmla="*/ 7 w 422"/>
                <a:gd name="T111" fmla="*/ 419 h 422"/>
                <a:gd name="T112" fmla="*/ 9 w 422"/>
                <a:gd name="T113" fmla="*/ 421 h 422"/>
                <a:gd name="T114" fmla="*/ 12 w 422"/>
                <a:gd name="T115" fmla="*/ 421 h 422"/>
                <a:gd name="T116" fmla="*/ 15 w 422"/>
                <a:gd name="T117" fmla="*/ 42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2" h="422">
                  <a:moveTo>
                    <a:pt x="15" y="422"/>
                  </a:moveTo>
                  <a:lnTo>
                    <a:pt x="407" y="422"/>
                  </a:lnTo>
                  <a:lnTo>
                    <a:pt x="409" y="421"/>
                  </a:lnTo>
                  <a:lnTo>
                    <a:pt x="412" y="421"/>
                  </a:lnTo>
                  <a:lnTo>
                    <a:pt x="414" y="419"/>
                  </a:lnTo>
                  <a:lnTo>
                    <a:pt x="416" y="417"/>
                  </a:lnTo>
                  <a:lnTo>
                    <a:pt x="419" y="414"/>
                  </a:lnTo>
                  <a:lnTo>
                    <a:pt x="420" y="412"/>
                  </a:lnTo>
                  <a:lnTo>
                    <a:pt x="421" y="409"/>
                  </a:lnTo>
                  <a:lnTo>
                    <a:pt x="422" y="407"/>
                  </a:lnTo>
                  <a:lnTo>
                    <a:pt x="421" y="386"/>
                  </a:lnTo>
                  <a:lnTo>
                    <a:pt x="420" y="365"/>
                  </a:lnTo>
                  <a:lnTo>
                    <a:pt x="416" y="345"/>
                  </a:lnTo>
                  <a:lnTo>
                    <a:pt x="413" y="324"/>
                  </a:lnTo>
                  <a:lnTo>
                    <a:pt x="409" y="305"/>
                  </a:lnTo>
                  <a:lnTo>
                    <a:pt x="403" y="286"/>
                  </a:lnTo>
                  <a:lnTo>
                    <a:pt x="397" y="266"/>
                  </a:lnTo>
                  <a:lnTo>
                    <a:pt x="390" y="248"/>
                  </a:lnTo>
                  <a:lnTo>
                    <a:pt x="381" y="230"/>
                  </a:lnTo>
                  <a:lnTo>
                    <a:pt x="372" y="213"/>
                  </a:lnTo>
                  <a:lnTo>
                    <a:pt x="363" y="196"/>
                  </a:lnTo>
                  <a:lnTo>
                    <a:pt x="352" y="180"/>
                  </a:lnTo>
                  <a:lnTo>
                    <a:pt x="340" y="163"/>
                  </a:lnTo>
                  <a:lnTo>
                    <a:pt x="329" y="148"/>
                  </a:lnTo>
                  <a:lnTo>
                    <a:pt x="316" y="133"/>
                  </a:lnTo>
                  <a:lnTo>
                    <a:pt x="302" y="119"/>
                  </a:lnTo>
                  <a:lnTo>
                    <a:pt x="288" y="106"/>
                  </a:lnTo>
                  <a:lnTo>
                    <a:pt x="274" y="93"/>
                  </a:lnTo>
                  <a:lnTo>
                    <a:pt x="258" y="81"/>
                  </a:lnTo>
                  <a:lnTo>
                    <a:pt x="242" y="69"/>
                  </a:lnTo>
                  <a:lnTo>
                    <a:pt x="226" y="59"/>
                  </a:lnTo>
                  <a:lnTo>
                    <a:pt x="208" y="49"/>
                  </a:lnTo>
                  <a:lnTo>
                    <a:pt x="191" y="40"/>
                  </a:lnTo>
                  <a:lnTo>
                    <a:pt x="173" y="32"/>
                  </a:lnTo>
                  <a:lnTo>
                    <a:pt x="155" y="25"/>
                  </a:lnTo>
                  <a:lnTo>
                    <a:pt x="135" y="19"/>
                  </a:lnTo>
                  <a:lnTo>
                    <a:pt x="116" y="13"/>
                  </a:lnTo>
                  <a:lnTo>
                    <a:pt x="97" y="8"/>
                  </a:lnTo>
                  <a:lnTo>
                    <a:pt x="76" y="5"/>
                  </a:lnTo>
                  <a:lnTo>
                    <a:pt x="56" y="3"/>
                  </a:lnTo>
                  <a:lnTo>
                    <a:pt x="36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2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406"/>
                  </a:lnTo>
                  <a:lnTo>
                    <a:pt x="0" y="409"/>
                  </a:lnTo>
                  <a:lnTo>
                    <a:pt x="1" y="412"/>
                  </a:lnTo>
                  <a:lnTo>
                    <a:pt x="2" y="414"/>
                  </a:lnTo>
                  <a:lnTo>
                    <a:pt x="5" y="417"/>
                  </a:lnTo>
                  <a:lnTo>
                    <a:pt x="7" y="419"/>
                  </a:lnTo>
                  <a:lnTo>
                    <a:pt x="9" y="421"/>
                  </a:lnTo>
                  <a:lnTo>
                    <a:pt x="12" y="421"/>
                  </a:lnTo>
                  <a:lnTo>
                    <a:pt x="15" y="42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8" name="Freeform 422">
              <a:extLst>
                <a:ext uri="{FF2B5EF4-FFF2-40B4-BE49-F238E27FC236}">
                  <a16:creationId xmlns:a16="http://schemas.microsoft.com/office/drawing/2014/main" id="{024A035D-87DD-A7E6-729B-F575F03CE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588" y="4241800"/>
              <a:ext cx="220663" cy="258763"/>
            </a:xfrm>
            <a:custGeom>
              <a:avLst/>
              <a:gdLst>
                <a:gd name="T0" fmla="*/ 421 w 698"/>
                <a:gd name="T1" fmla="*/ 15 h 813"/>
                <a:gd name="T2" fmla="*/ 420 w 698"/>
                <a:gd name="T3" fmla="*/ 8 h 813"/>
                <a:gd name="T4" fmla="*/ 417 w 698"/>
                <a:gd name="T5" fmla="*/ 4 h 813"/>
                <a:gd name="T6" fmla="*/ 413 w 698"/>
                <a:gd name="T7" fmla="*/ 1 h 813"/>
                <a:gd name="T8" fmla="*/ 406 w 698"/>
                <a:gd name="T9" fmla="*/ 0 h 813"/>
                <a:gd name="T10" fmla="*/ 365 w 698"/>
                <a:gd name="T11" fmla="*/ 2 h 813"/>
                <a:gd name="T12" fmla="*/ 325 w 698"/>
                <a:gd name="T13" fmla="*/ 8 h 813"/>
                <a:gd name="T14" fmla="*/ 286 w 698"/>
                <a:gd name="T15" fmla="*/ 18 h 813"/>
                <a:gd name="T16" fmla="*/ 249 w 698"/>
                <a:gd name="T17" fmla="*/ 32 h 813"/>
                <a:gd name="T18" fmla="*/ 213 w 698"/>
                <a:gd name="T19" fmla="*/ 49 h 813"/>
                <a:gd name="T20" fmla="*/ 180 w 698"/>
                <a:gd name="T21" fmla="*/ 69 h 813"/>
                <a:gd name="T22" fmla="*/ 148 w 698"/>
                <a:gd name="T23" fmla="*/ 92 h 813"/>
                <a:gd name="T24" fmla="*/ 120 w 698"/>
                <a:gd name="T25" fmla="*/ 119 h 813"/>
                <a:gd name="T26" fmla="*/ 93 w 698"/>
                <a:gd name="T27" fmla="*/ 148 h 813"/>
                <a:gd name="T28" fmla="*/ 69 w 698"/>
                <a:gd name="T29" fmla="*/ 179 h 813"/>
                <a:gd name="T30" fmla="*/ 49 w 698"/>
                <a:gd name="T31" fmla="*/ 212 h 813"/>
                <a:gd name="T32" fmla="*/ 32 w 698"/>
                <a:gd name="T33" fmla="*/ 247 h 813"/>
                <a:gd name="T34" fmla="*/ 19 w 698"/>
                <a:gd name="T35" fmla="*/ 285 h 813"/>
                <a:gd name="T36" fmla="*/ 8 w 698"/>
                <a:gd name="T37" fmla="*/ 325 h 813"/>
                <a:gd name="T38" fmla="*/ 2 w 698"/>
                <a:gd name="T39" fmla="*/ 364 h 813"/>
                <a:gd name="T40" fmla="*/ 0 w 698"/>
                <a:gd name="T41" fmla="*/ 406 h 813"/>
                <a:gd name="T42" fmla="*/ 2 w 698"/>
                <a:gd name="T43" fmla="*/ 447 h 813"/>
                <a:gd name="T44" fmla="*/ 8 w 698"/>
                <a:gd name="T45" fmla="*/ 488 h 813"/>
                <a:gd name="T46" fmla="*/ 19 w 698"/>
                <a:gd name="T47" fmla="*/ 526 h 813"/>
                <a:gd name="T48" fmla="*/ 32 w 698"/>
                <a:gd name="T49" fmla="*/ 564 h 813"/>
                <a:gd name="T50" fmla="*/ 49 w 698"/>
                <a:gd name="T51" fmla="*/ 599 h 813"/>
                <a:gd name="T52" fmla="*/ 69 w 698"/>
                <a:gd name="T53" fmla="*/ 633 h 813"/>
                <a:gd name="T54" fmla="*/ 93 w 698"/>
                <a:gd name="T55" fmla="*/ 665 h 813"/>
                <a:gd name="T56" fmla="*/ 120 w 698"/>
                <a:gd name="T57" fmla="*/ 694 h 813"/>
                <a:gd name="T58" fmla="*/ 148 w 698"/>
                <a:gd name="T59" fmla="*/ 719 h 813"/>
                <a:gd name="T60" fmla="*/ 180 w 698"/>
                <a:gd name="T61" fmla="*/ 743 h 813"/>
                <a:gd name="T62" fmla="*/ 213 w 698"/>
                <a:gd name="T63" fmla="*/ 763 h 813"/>
                <a:gd name="T64" fmla="*/ 249 w 698"/>
                <a:gd name="T65" fmla="*/ 780 h 813"/>
                <a:gd name="T66" fmla="*/ 286 w 698"/>
                <a:gd name="T67" fmla="*/ 794 h 813"/>
                <a:gd name="T68" fmla="*/ 325 w 698"/>
                <a:gd name="T69" fmla="*/ 804 h 813"/>
                <a:gd name="T70" fmla="*/ 365 w 698"/>
                <a:gd name="T71" fmla="*/ 810 h 813"/>
                <a:gd name="T72" fmla="*/ 406 w 698"/>
                <a:gd name="T73" fmla="*/ 813 h 813"/>
                <a:gd name="T74" fmla="*/ 447 w 698"/>
                <a:gd name="T75" fmla="*/ 810 h 813"/>
                <a:gd name="T76" fmla="*/ 487 w 698"/>
                <a:gd name="T77" fmla="*/ 804 h 813"/>
                <a:gd name="T78" fmla="*/ 525 w 698"/>
                <a:gd name="T79" fmla="*/ 794 h 813"/>
                <a:gd name="T80" fmla="*/ 562 w 698"/>
                <a:gd name="T81" fmla="*/ 782 h 813"/>
                <a:gd name="T82" fmla="*/ 598 w 698"/>
                <a:gd name="T83" fmla="*/ 764 h 813"/>
                <a:gd name="T84" fmla="*/ 632 w 698"/>
                <a:gd name="T85" fmla="*/ 744 h 813"/>
                <a:gd name="T86" fmla="*/ 664 w 698"/>
                <a:gd name="T87" fmla="*/ 720 h 813"/>
                <a:gd name="T88" fmla="*/ 694 w 698"/>
                <a:gd name="T89" fmla="*/ 694 h 813"/>
                <a:gd name="T90" fmla="*/ 697 w 698"/>
                <a:gd name="T91" fmla="*/ 688 h 813"/>
                <a:gd name="T92" fmla="*/ 698 w 698"/>
                <a:gd name="T93" fmla="*/ 683 h 813"/>
                <a:gd name="T94" fmla="*/ 697 w 698"/>
                <a:gd name="T95" fmla="*/ 676 h 813"/>
                <a:gd name="T96" fmla="*/ 694 w 698"/>
                <a:gd name="T97" fmla="*/ 672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98" h="813">
                  <a:moveTo>
                    <a:pt x="421" y="400"/>
                  </a:moveTo>
                  <a:lnTo>
                    <a:pt x="421" y="15"/>
                  </a:lnTo>
                  <a:lnTo>
                    <a:pt x="421" y="11"/>
                  </a:lnTo>
                  <a:lnTo>
                    <a:pt x="420" y="8"/>
                  </a:lnTo>
                  <a:lnTo>
                    <a:pt x="419" y="6"/>
                  </a:lnTo>
                  <a:lnTo>
                    <a:pt x="417" y="4"/>
                  </a:lnTo>
                  <a:lnTo>
                    <a:pt x="415" y="2"/>
                  </a:lnTo>
                  <a:lnTo>
                    <a:pt x="413" y="1"/>
                  </a:lnTo>
                  <a:lnTo>
                    <a:pt x="409" y="0"/>
                  </a:lnTo>
                  <a:lnTo>
                    <a:pt x="406" y="0"/>
                  </a:lnTo>
                  <a:lnTo>
                    <a:pt x="386" y="0"/>
                  </a:lnTo>
                  <a:lnTo>
                    <a:pt x="365" y="2"/>
                  </a:lnTo>
                  <a:lnTo>
                    <a:pt x="345" y="4"/>
                  </a:lnTo>
                  <a:lnTo>
                    <a:pt x="325" y="8"/>
                  </a:lnTo>
                  <a:lnTo>
                    <a:pt x="305" y="12"/>
                  </a:lnTo>
                  <a:lnTo>
                    <a:pt x="286" y="18"/>
                  </a:lnTo>
                  <a:lnTo>
                    <a:pt x="267" y="24"/>
                  </a:lnTo>
                  <a:lnTo>
                    <a:pt x="249" y="32"/>
                  </a:lnTo>
                  <a:lnTo>
                    <a:pt x="230" y="39"/>
                  </a:lnTo>
                  <a:lnTo>
                    <a:pt x="213" y="49"/>
                  </a:lnTo>
                  <a:lnTo>
                    <a:pt x="196" y="59"/>
                  </a:lnTo>
                  <a:lnTo>
                    <a:pt x="180" y="69"/>
                  </a:lnTo>
                  <a:lnTo>
                    <a:pt x="164" y="80"/>
                  </a:lnTo>
                  <a:lnTo>
                    <a:pt x="148" y="92"/>
                  </a:lnTo>
                  <a:lnTo>
                    <a:pt x="134" y="105"/>
                  </a:lnTo>
                  <a:lnTo>
                    <a:pt x="120" y="119"/>
                  </a:lnTo>
                  <a:lnTo>
                    <a:pt x="106" y="133"/>
                  </a:lnTo>
                  <a:lnTo>
                    <a:pt x="93" y="148"/>
                  </a:lnTo>
                  <a:lnTo>
                    <a:pt x="81" y="163"/>
                  </a:lnTo>
                  <a:lnTo>
                    <a:pt x="69" y="179"/>
                  </a:lnTo>
                  <a:lnTo>
                    <a:pt x="59" y="195"/>
                  </a:lnTo>
                  <a:lnTo>
                    <a:pt x="49" y="212"/>
                  </a:lnTo>
                  <a:lnTo>
                    <a:pt x="40" y="230"/>
                  </a:lnTo>
                  <a:lnTo>
                    <a:pt x="32" y="247"/>
                  </a:lnTo>
                  <a:lnTo>
                    <a:pt x="24" y="267"/>
                  </a:lnTo>
                  <a:lnTo>
                    <a:pt x="19" y="285"/>
                  </a:lnTo>
                  <a:lnTo>
                    <a:pt x="13" y="304"/>
                  </a:lnTo>
                  <a:lnTo>
                    <a:pt x="8" y="325"/>
                  </a:lnTo>
                  <a:lnTo>
                    <a:pt x="5" y="344"/>
                  </a:lnTo>
                  <a:lnTo>
                    <a:pt x="2" y="364"/>
                  </a:lnTo>
                  <a:lnTo>
                    <a:pt x="1" y="385"/>
                  </a:lnTo>
                  <a:lnTo>
                    <a:pt x="0" y="406"/>
                  </a:lnTo>
                  <a:lnTo>
                    <a:pt x="1" y="426"/>
                  </a:lnTo>
                  <a:lnTo>
                    <a:pt x="2" y="447"/>
                  </a:lnTo>
                  <a:lnTo>
                    <a:pt x="5" y="467"/>
                  </a:lnTo>
                  <a:lnTo>
                    <a:pt x="8" y="488"/>
                  </a:lnTo>
                  <a:lnTo>
                    <a:pt x="13" y="507"/>
                  </a:lnTo>
                  <a:lnTo>
                    <a:pt x="19" y="526"/>
                  </a:lnTo>
                  <a:lnTo>
                    <a:pt x="24" y="546"/>
                  </a:lnTo>
                  <a:lnTo>
                    <a:pt x="32" y="564"/>
                  </a:lnTo>
                  <a:lnTo>
                    <a:pt x="40" y="582"/>
                  </a:lnTo>
                  <a:lnTo>
                    <a:pt x="49" y="599"/>
                  </a:lnTo>
                  <a:lnTo>
                    <a:pt x="59" y="616"/>
                  </a:lnTo>
                  <a:lnTo>
                    <a:pt x="69" y="633"/>
                  </a:lnTo>
                  <a:lnTo>
                    <a:pt x="81" y="649"/>
                  </a:lnTo>
                  <a:lnTo>
                    <a:pt x="93" y="665"/>
                  </a:lnTo>
                  <a:lnTo>
                    <a:pt x="106" y="679"/>
                  </a:lnTo>
                  <a:lnTo>
                    <a:pt x="120" y="694"/>
                  </a:lnTo>
                  <a:lnTo>
                    <a:pt x="134" y="706"/>
                  </a:lnTo>
                  <a:lnTo>
                    <a:pt x="148" y="719"/>
                  </a:lnTo>
                  <a:lnTo>
                    <a:pt x="164" y="731"/>
                  </a:lnTo>
                  <a:lnTo>
                    <a:pt x="180" y="743"/>
                  </a:lnTo>
                  <a:lnTo>
                    <a:pt x="196" y="754"/>
                  </a:lnTo>
                  <a:lnTo>
                    <a:pt x="213" y="763"/>
                  </a:lnTo>
                  <a:lnTo>
                    <a:pt x="230" y="772"/>
                  </a:lnTo>
                  <a:lnTo>
                    <a:pt x="249" y="780"/>
                  </a:lnTo>
                  <a:lnTo>
                    <a:pt x="267" y="788"/>
                  </a:lnTo>
                  <a:lnTo>
                    <a:pt x="286" y="794"/>
                  </a:lnTo>
                  <a:lnTo>
                    <a:pt x="305" y="800"/>
                  </a:lnTo>
                  <a:lnTo>
                    <a:pt x="325" y="804"/>
                  </a:lnTo>
                  <a:lnTo>
                    <a:pt x="345" y="807"/>
                  </a:lnTo>
                  <a:lnTo>
                    <a:pt x="365" y="810"/>
                  </a:lnTo>
                  <a:lnTo>
                    <a:pt x="386" y="812"/>
                  </a:lnTo>
                  <a:lnTo>
                    <a:pt x="406" y="813"/>
                  </a:lnTo>
                  <a:lnTo>
                    <a:pt x="427" y="812"/>
                  </a:lnTo>
                  <a:lnTo>
                    <a:pt x="447" y="810"/>
                  </a:lnTo>
                  <a:lnTo>
                    <a:pt x="467" y="808"/>
                  </a:lnTo>
                  <a:lnTo>
                    <a:pt x="487" y="804"/>
                  </a:lnTo>
                  <a:lnTo>
                    <a:pt x="506" y="800"/>
                  </a:lnTo>
                  <a:lnTo>
                    <a:pt x="525" y="794"/>
                  </a:lnTo>
                  <a:lnTo>
                    <a:pt x="543" y="789"/>
                  </a:lnTo>
                  <a:lnTo>
                    <a:pt x="562" y="782"/>
                  </a:lnTo>
                  <a:lnTo>
                    <a:pt x="580" y="774"/>
                  </a:lnTo>
                  <a:lnTo>
                    <a:pt x="598" y="764"/>
                  </a:lnTo>
                  <a:lnTo>
                    <a:pt x="615" y="755"/>
                  </a:lnTo>
                  <a:lnTo>
                    <a:pt x="632" y="744"/>
                  </a:lnTo>
                  <a:lnTo>
                    <a:pt x="649" y="733"/>
                  </a:lnTo>
                  <a:lnTo>
                    <a:pt x="664" y="720"/>
                  </a:lnTo>
                  <a:lnTo>
                    <a:pt x="680" y="707"/>
                  </a:lnTo>
                  <a:lnTo>
                    <a:pt x="694" y="694"/>
                  </a:lnTo>
                  <a:lnTo>
                    <a:pt x="696" y="691"/>
                  </a:lnTo>
                  <a:lnTo>
                    <a:pt x="697" y="688"/>
                  </a:lnTo>
                  <a:lnTo>
                    <a:pt x="698" y="686"/>
                  </a:lnTo>
                  <a:lnTo>
                    <a:pt x="698" y="683"/>
                  </a:lnTo>
                  <a:lnTo>
                    <a:pt x="698" y="680"/>
                  </a:lnTo>
                  <a:lnTo>
                    <a:pt x="697" y="676"/>
                  </a:lnTo>
                  <a:lnTo>
                    <a:pt x="696" y="674"/>
                  </a:lnTo>
                  <a:lnTo>
                    <a:pt x="694" y="672"/>
                  </a:lnTo>
                  <a:lnTo>
                    <a:pt x="421" y="4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99" name="Freeform 423">
              <a:extLst>
                <a:ext uri="{FF2B5EF4-FFF2-40B4-BE49-F238E27FC236}">
                  <a16:creationId xmlns:a16="http://schemas.microsoft.com/office/drawing/2014/main" id="{18A021B0-0CCB-509F-E7D8-AF3BA45B6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988" y="4356100"/>
              <a:ext cx="134938" cy="98425"/>
            </a:xfrm>
            <a:custGeom>
              <a:avLst/>
              <a:gdLst>
                <a:gd name="T0" fmla="*/ 407 w 422"/>
                <a:gd name="T1" fmla="*/ 0 h 307"/>
                <a:gd name="T2" fmla="*/ 15 w 422"/>
                <a:gd name="T3" fmla="*/ 0 h 307"/>
                <a:gd name="T4" fmla="*/ 11 w 422"/>
                <a:gd name="T5" fmla="*/ 0 h 307"/>
                <a:gd name="T6" fmla="*/ 7 w 422"/>
                <a:gd name="T7" fmla="*/ 2 h 307"/>
                <a:gd name="T8" fmla="*/ 4 w 422"/>
                <a:gd name="T9" fmla="*/ 5 h 307"/>
                <a:gd name="T10" fmla="*/ 1 w 422"/>
                <a:gd name="T11" fmla="*/ 9 h 307"/>
                <a:gd name="T12" fmla="*/ 0 w 422"/>
                <a:gd name="T13" fmla="*/ 13 h 307"/>
                <a:gd name="T14" fmla="*/ 0 w 422"/>
                <a:gd name="T15" fmla="*/ 17 h 307"/>
                <a:gd name="T16" fmla="*/ 1 w 422"/>
                <a:gd name="T17" fmla="*/ 21 h 307"/>
                <a:gd name="T18" fmla="*/ 5 w 422"/>
                <a:gd name="T19" fmla="*/ 26 h 307"/>
                <a:gd name="T20" fmla="*/ 281 w 422"/>
                <a:gd name="T21" fmla="*/ 303 h 307"/>
                <a:gd name="T22" fmla="*/ 283 w 422"/>
                <a:gd name="T23" fmla="*/ 304 h 307"/>
                <a:gd name="T24" fmla="*/ 286 w 422"/>
                <a:gd name="T25" fmla="*/ 306 h 307"/>
                <a:gd name="T26" fmla="*/ 289 w 422"/>
                <a:gd name="T27" fmla="*/ 306 h 307"/>
                <a:gd name="T28" fmla="*/ 292 w 422"/>
                <a:gd name="T29" fmla="*/ 307 h 307"/>
                <a:gd name="T30" fmla="*/ 294 w 422"/>
                <a:gd name="T31" fmla="*/ 306 h 307"/>
                <a:gd name="T32" fmla="*/ 297 w 422"/>
                <a:gd name="T33" fmla="*/ 306 h 307"/>
                <a:gd name="T34" fmla="*/ 300 w 422"/>
                <a:gd name="T35" fmla="*/ 304 h 307"/>
                <a:gd name="T36" fmla="*/ 303 w 422"/>
                <a:gd name="T37" fmla="*/ 303 h 307"/>
                <a:gd name="T38" fmla="*/ 317 w 422"/>
                <a:gd name="T39" fmla="*/ 288 h 307"/>
                <a:gd name="T40" fmla="*/ 330 w 422"/>
                <a:gd name="T41" fmla="*/ 272 h 307"/>
                <a:gd name="T42" fmla="*/ 341 w 422"/>
                <a:gd name="T43" fmla="*/ 256 h 307"/>
                <a:gd name="T44" fmla="*/ 353 w 422"/>
                <a:gd name="T45" fmla="*/ 240 h 307"/>
                <a:gd name="T46" fmla="*/ 364 w 422"/>
                <a:gd name="T47" fmla="*/ 223 h 307"/>
                <a:gd name="T48" fmla="*/ 374 w 422"/>
                <a:gd name="T49" fmla="*/ 206 h 307"/>
                <a:gd name="T50" fmla="*/ 382 w 422"/>
                <a:gd name="T51" fmla="*/ 189 h 307"/>
                <a:gd name="T52" fmla="*/ 391 w 422"/>
                <a:gd name="T53" fmla="*/ 171 h 307"/>
                <a:gd name="T54" fmla="*/ 398 w 422"/>
                <a:gd name="T55" fmla="*/ 152 h 307"/>
                <a:gd name="T56" fmla="*/ 404 w 422"/>
                <a:gd name="T57" fmla="*/ 133 h 307"/>
                <a:gd name="T58" fmla="*/ 409 w 422"/>
                <a:gd name="T59" fmla="*/ 114 h 307"/>
                <a:gd name="T60" fmla="*/ 413 w 422"/>
                <a:gd name="T61" fmla="*/ 94 h 307"/>
                <a:gd name="T62" fmla="*/ 416 w 422"/>
                <a:gd name="T63" fmla="*/ 75 h 307"/>
                <a:gd name="T64" fmla="*/ 420 w 422"/>
                <a:gd name="T65" fmla="*/ 55 h 307"/>
                <a:gd name="T66" fmla="*/ 421 w 422"/>
                <a:gd name="T67" fmla="*/ 35 h 307"/>
                <a:gd name="T68" fmla="*/ 422 w 422"/>
                <a:gd name="T69" fmla="*/ 15 h 307"/>
                <a:gd name="T70" fmla="*/ 421 w 422"/>
                <a:gd name="T71" fmla="*/ 12 h 307"/>
                <a:gd name="T72" fmla="*/ 420 w 422"/>
                <a:gd name="T73" fmla="*/ 9 h 307"/>
                <a:gd name="T74" fmla="*/ 419 w 422"/>
                <a:gd name="T75" fmla="*/ 6 h 307"/>
                <a:gd name="T76" fmla="*/ 416 w 422"/>
                <a:gd name="T77" fmla="*/ 4 h 307"/>
                <a:gd name="T78" fmla="*/ 414 w 422"/>
                <a:gd name="T79" fmla="*/ 2 h 307"/>
                <a:gd name="T80" fmla="*/ 412 w 422"/>
                <a:gd name="T81" fmla="*/ 1 h 307"/>
                <a:gd name="T82" fmla="*/ 409 w 422"/>
                <a:gd name="T83" fmla="*/ 0 h 307"/>
                <a:gd name="T84" fmla="*/ 407 w 422"/>
                <a:gd name="T8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2" h="307">
                  <a:moveTo>
                    <a:pt x="407" y="0"/>
                  </a:moveTo>
                  <a:lnTo>
                    <a:pt x="15" y="0"/>
                  </a:lnTo>
                  <a:lnTo>
                    <a:pt x="11" y="0"/>
                  </a:lnTo>
                  <a:lnTo>
                    <a:pt x="7" y="2"/>
                  </a:lnTo>
                  <a:lnTo>
                    <a:pt x="4" y="5"/>
                  </a:lnTo>
                  <a:lnTo>
                    <a:pt x="1" y="9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5" y="26"/>
                  </a:lnTo>
                  <a:lnTo>
                    <a:pt x="281" y="303"/>
                  </a:lnTo>
                  <a:lnTo>
                    <a:pt x="283" y="304"/>
                  </a:lnTo>
                  <a:lnTo>
                    <a:pt x="286" y="306"/>
                  </a:lnTo>
                  <a:lnTo>
                    <a:pt x="289" y="306"/>
                  </a:lnTo>
                  <a:lnTo>
                    <a:pt x="292" y="307"/>
                  </a:lnTo>
                  <a:lnTo>
                    <a:pt x="294" y="306"/>
                  </a:lnTo>
                  <a:lnTo>
                    <a:pt x="297" y="306"/>
                  </a:lnTo>
                  <a:lnTo>
                    <a:pt x="300" y="304"/>
                  </a:lnTo>
                  <a:lnTo>
                    <a:pt x="303" y="303"/>
                  </a:lnTo>
                  <a:lnTo>
                    <a:pt x="317" y="288"/>
                  </a:lnTo>
                  <a:lnTo>
                    <a:pt x="330" y="272"/>
                  </a:lnTo>
                  <a:lnTo>
                    <a:pt x="341" y="256"/>
                  </a:lnTo>
                  <a:lnTo>
                    <a:pt x="353" y="240"/>
                  </a:lnTo>
                  <a:lnTo>
                    <a:pt x="364" y="223"/>
                  </a:lnTo>
                  <a:lnTo>
                    <a:pt x="374" y="206"/>
                  </a:lnTo>
                  <a:lnTo>
                    <a:pt x="382" y="189"/>
                  </a:lnTo>
                  <a:lnTo>
                    <a:pt x="391" y="171"/>
                  </a:lnTo>
                  <a:lnTo>
                    <a:pt x="398" y="152"/>
                  </a:lnTo>
                  <a:lnTo>
                    <a:pt x="404" y="133"/>
                  </a:lnTo>
                  <a:lnTo>
                    <a:pt x="409" y="114"/>
                  </a:lnTo>
                  <a:lnTo>
                    <a:pt x="413" y="94"/>
                  </a:lnTo>
                  <a:lnTo>
                    <a:pt x="416" y="75"/>
                  </a:lnTo>
                  <a:lnTo>
                    <a:pt x="420" y="55"/>
                  </a:lnTo>
                  <a:lnTo>
                    <a:pt x="421" y="35"/>
                  </a:lnTo>
                  <a:lnTo>
                    <a:pt x="422" y="15"/>
                  </a:lnTo>
                  <a:lnTo>
                    <a:pt x="421" y="12"/>
                  </a:lnTo>
                  <a:lnTo>
                    <a:pt x="420" y="9"/>
                  </a:lnTo>
                  <a:lnTo>
                    <a:pt x="419" y="6"/>
                  </a:lnTo>
                  <a:lnTo>
                    <a:pt x="416" y="4"/>
                  </a:lnTo>
                  <a:lnTo>
                    <a:pt x="414" y="2"/>
                  </a:lnTo>
                  <a:lnTo>
                    <a:pt x="412" y="1"/>
                  </a:lnTo>
                  <a:lnTo>
                    <a:pt x="409" y="0"/>
                  </a:lnTo>
                  <a:lnTo>
                    <a:pt x="407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</p:grpSp>
      <p:sp>
        <p:nvSpPr>
          <p:cNvPr id="111" name="TextBox 47">
            <a:extLst>
              <a:ext uri="{FF2B5EF4-FFF2-40B4-BE49-F238E27FC236}">
                <a16:creationId xmlns:a16="http://schemas.microsoft.com/office/drawing/2014/main" id="{7C1BA26A-5B0E-E826-B24D-367448912F61}"/>
              </a:ext>
            </a:extLst>
          </p:cNvPr>
          <p:cNvSpPr txBox="1"/>
          <p:nvPr/>
        </p:nvSpPr>
        <p:spPr>
          <a:xfrm>
            <a:off x="422125" y="1234659"/>
            <a:ext cx="11347750" cy="501675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u="sng" dirty="0"/>
              <a:t>PA DEPARTMENT OF REVENUE</a:t>
            </a:r>
          </a:p>
          <a:p>
            <a:pPr algn="ctr"/>
            <a:r>
              <a:rPr lang="en-US" sz="2800" b="1" u="sng" dirty="0"/>
              <a:t>STATE INCOME TAX DATA</a:t>
            </a:r>
          </a:p>
          <a:p>
            <a:pPr algn="ctr"/>
            <a:endParaRPr lang="en-US" sz="2000" b="1" u="sng" dirty="0"/>
          </a:p>
          <a:p>
            <a:r>
              <a:rPr lang="en-US" sz="2400" b="1" dirty="0"/>
              <a:t>		RETURNS FILED* 		TOTAL EARNED INCOME REPORTED</a:t>
            </a:r>
          </a:p>
          <a:p>
            <a:r>
              <a:rPr lang="en-US" sz="2400" b="1" dirty="0"/>
              <a:t> 		       2,370				        $387,733,581.00</a:t>
            </a:r>
          </a:p>
          <a:p>
            <a:endParaRPr lang="en-US" b="1" dirty="0"/>
          </a:p>
          <a:p>
            <a:pPr algn="ctr"/>
            <a:r>
              <a:rPr lang="en-US" sz="2000" i="1" dirty="0"/>
              <a:t>*The Dept. of Revenue permits spouses to combine income in joint returns, unlike local EIT. As a result, the</a:t>
            </a:r>
          </a:p>
          <a:p>
            <a:pPr algn="ctr"/>
            <a:r>
              <a:rPr lang="en-US" sz="2000" i="1" dirty="0"/>
              <a:t>number of returns filed is not indicative of the actual number of individual taxpayers who may be</a:t>
            </a:r>
          </a:p>
          <a:p>
            <a:pPr algn="ctr"/>
            <a:r>
              <a:rPr lang="en-US" sz="2000" i="1" dirty="0"/>
              <a:t>subject to a local earned income tax.</a:t>
            </a:r>
          </a:p>
          <a:p>
            <a:endParaRPr lang="en-US" sz="1200" dirty="0"/>
          </a:p>
          <a:p>
            <a:pPr algn="ctr"/>
            <a:r>
              <a:rPr lang="en-US" sz="2000" b="1" dirty="0"/>
              <a:t>MAXIMUM POSSIBLE REVENUE AT 1%............................................... $3,877,335.81‡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MAXIMUM POSSIBLE REVENUE AT 0.5%............................................. $1,938,667.91‡</a:t>
            </a:r>
          </a:p>
          <a:p>
            <a:pPr algn="ctr"/>
            <a:endParaRPr lang="en-US" sz="1200" b="1" dirty="0"/>
          </a:p>
          <a:p>
            <a:r>
              <a:rPr lang="en-US" sz="2000" i="1" dirty="0"/>
              <a:t>‡This assumes that every tax dollar paid by residents would stay in East Marlborough Township, which is unlikely.</a:t>
            </a:r>
          </a:p>
        </p:txBody>
      </p:sp>
      <p:sp>
        <p:nvSpPr>
          <p:cNvPr id="128" name="Title 127">
            <a:extLst>
              <a:ext uri="{FF2B5EF4-FFF2-40B4-BE49-F238E27FC236}">
                <a16:creationId xmlns:a16="http://schemas.microsoft.com/office/drawing/2014/main" id="{C5C7F79D-CB9F-3DFD-5C9A-C2A090E0D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5696"/>
            <a:ext cx="10515600" cy="498598"/>
          </a:xfrm>
        </p:spPr>
        <p:txBody>
          <a:bodyPr/>
          <a:lstStyle/>
          <a:p>
            <a:r>
              <a:rPr lang="en-US" dirty="0"/>
              <a:t>Earned income tax going elsewhere</a:t>
            </a:r>
          </a:p>
        </p:txBody>
      </p:sp>
      <p:sp>
        <p:nvSpPr>
          <p:cNvPr id="130" name="Slide Number Placeholder 129">
            <a:extLst>
              <a:ext uri="{FF2B5EF4-FFF2-40B4-BE49-F238E27FC236}">
                <a16:creationId xmlns:a16="http://schemas.microsoft.com/office/drawing/2014/main" id="{6528D0A7-FC13-7143-2AA2-672C67073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7650" y="609353"/>
            <a:ext cx="419100" cy="365125"/>
          </a:xfrm>
        </p:spPr>
        <p:txBody>
          <a:bodyPr/>
          <a:lstStyle/>
          <a:p>
            <a:fld id="{0FD50806-BABF-4915-9689-3B9956D1C75C}" type="slidenum">
              <a:rPr lang="en-US" sz="1600" b="1" smtClean="0"/>
              <a:pPr/>
              <a:t>4</a:t>
            </a:fld>
            <a:endParaRPr lang="en-US" sz="1600" b="1" dirty="0"/>
          </a:p>
        </p:txBody>
      </p:sp>
      <p:pic>
        <p:nvPicPr>
          <p:cNvPr id="6" name="Picture 5" descr="A sign with a horse and a fence&#10;&#10;AI-generated content may be incorrect.">
            <a:extLst>
              <a:ext uri="{FF2B5EF4-FFF2-40B4-BE49-F238E27FC236}">
                <a16:creationId xmlns:a16="http://schemas.microsoft.com/office/drawing/2014/main" id="{16F3476D-6846-1F5C-E0D8-3B900CE21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9971" y="6070694"/>
            <a:ext cx="1261830" cy="79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981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A0246-135C-2AC5-0651-A6A26716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5429"/>
            <a:ext cx="12192000" cy="498598"/>
          </a:xfrm>
        </p:spPr>
        <p:txBody>
          <a:bodyPr/>
          <a:lstStyle/>
          <a:p>
            <a:r>
              <a:rPr lang="en-US" dirty="0"/>
              <a:t>Need for Additional revenue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87BDCB-A77E-B32A-5739-EF0FB099D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50806-BABF-4915-9689-3B9956D1C75C}" type="slidenum">
              <a:rPr lang="en-US" sz="1600" b="1" smtClean="0"/>
              <a:pPr/>
              <a:t>5</a:t>
            </a:fld>
            <a:endParaRPr lang="en-US" sz="1600" b="1" dirty="0"/>
          </a:p>
        </p:txBody>
      </p:sp>
      <p:sp>
        <p:nvSpPr>
          <p:cNvPr id="14" name="TextBox 72">
            <a:extLst>
              <a:ext uri="{FF2B5EF4-FFF2-40B4-BE49-F238E27FC236}">
                <a16:creationId xmlns:a16="http://schemas.microsoft.com/office/drawing/2014/main" id="{2A4F0357-A3B8-75E4-EDE6-7832830AFD06}"/>
              </a:ext>
            </a:extLst>
          </p:cNvPr>
          <p:cNvSpPr txBox="1">
            <a:spLocks/>
          </p:cNvSpPr>
          <p:nvPr/>
        </p:nvSpPr>
        <p:spPr>
          <a:xfrm>
            <a:off x="802887" y="1088073"/>
            <a:ext cx="10983951" cy="449353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u="sng" dirty="0">
                <a:solidFill>
                  <a:srgbClr val="404040"/>
                </a:solidFill>
              </a:rPr>
              <a:t>Capital Improvement Plan</a:t>
            </a:r>
            <a:r>
              <a:rPr lang="en-US" sz="3600" b="1" dirty="0">
                <a:solidFill>
                  <a:srgbClr val="404040"/>
                </a:solidFill>
              </a:rPr>
              <a:t>	   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404040"/>
                </a:solidFill>
              </a:rPr>
              <a:t>Initiated in 2022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404040"/>
                </a:solidFill>
              </a:rPr>
              <a:t>Started with a balance of $2.2 million </a:t>
            </a:r>
            <a:r>
              <a:rPr lang="en-US" sz="1600" dirty="0">
                <a:solidFill>
                  <a:srgbClr val="404040"/>
                </a:solidFill>
              </a:rPr>
              <a:t>(Changed ‘Building Fund’ to Capital Improvements Fund)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404040"/>
                </a:solidFill>
              </a:rPr>
              <a:t>Transfers from General and Operating Reserve Funds to increase the balance in 2024, due to a 2023 purchase of 717 Unionville Road at a cost of $1.34 million.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404040"/>
                </a:solidFill>
              </a:rPr>
              <a:t>2028 Projected Capital Fund Budget</a:t>
            </a:r>
          </a:p>
          <a:p>
            <a:pPr lvl="2"/>
            <a:r>
              <a:rPr lang="en-US" sz="2800" dirty="0">
                <a:solidFill>
                  <a:srgbClr val="404040"/>
                </a:solidFill>
              </a:rPr>
              <a:t>$681,630	Projected beginning balance</a:t>
            </a:r>
          </a:p>
          <a:p>
            <a:pPr lvl="2"/>
            <a:r>
              <a:rPr lang="en-US" sz="2800" dirty="0">
                <a:solidFill>
                  <a:srgbClr val="404040"/>
                </a:solidFill>
              </a:rPr>
              <a:t>$500,000	General Fund transfer in</a:t>
            </a:r>
          </a:p>
          <a:p>
            <a:pPr lvl="2"/>
            <a:r>
              <a:rPr lang="en-US" sz="2800" b="1" dirty="0">
                <a:solidFill>
                  <a:srgbClr val="404040"/>
                </a:solidFill>
              </a:rPr>
              <a:t>$1,181,630	Total Funds Available</a:t>
            </a:r>
            <a:endParaRPr lang="en-US" sz="2800" dirty="0">
              <a:solidFill>
                <a:srgbClr val="404040"/>
              </a:solidFill>
            </a:endParaRPr>
          </a:p>
          <a:p>
            <a:pPr lvl="2"/>
            <a:r>
              <a:rPr lang="en-US" sz="2800" b="1" dirty="0">
                <a:solidFill>
                  <a:srgbClr val="FF0000"/>
                </a:solidFill>
              </a:rPr>
              <a:t>$1,472,500	Total Expense</a:t>
            </a:r>
          </a:p>
          <a:p>
            <a:pPr lvl="2"/>
            <a:r>
              <a:rPr lang="en-US" sz="2800" b="1" i="1" dirty="0">
                <a:solidFill>
                  <a:srgbClr val="FF0000"/>
                </a:solidFill>
              </a:rPr>
              <a:t>$290,870	Projected end-of-year deficit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CAF1D8-ECAE-848E-56F2-AB6BD0285A5F}"/>
              </a:ext>
            </a:extLst>
          </p:cNvPr>
          <p:cNvSpPr txBox="1"/>
          <p:nvPr/>
        </p:nvSpPr>
        <p:spPr>
          <a:xfrm>
            <a:off x="1713571" y="5762279"/>
            <a:ext cx="82965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Revenue Shortfall= $967,500</a:t>
            </a:r>
          </a:p>
        </p:txBody>
      </p:sp>
    </p:spTree>
    <p:extLst>
      <p:ext uri="{BB962C8B-B14F-4D97-AF65-F5344CB8AC3E}">
        <p14:creationId xmlns:p14="http://schemas.microsoft.com/office/powerpoint/2010/main" val="3914810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C98F6-42A4-DBCB-6CB5-0C77DEA66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98AD-B3BC-DA79-F32A-FCB9D10F4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5429"/>
            <a:ext cx="12192000" cy="498598"/>
          </a:xfrm>
        </p:spPr>
        <p:txBody>
          <a:bodyPr/>
          <a:lstStyle/>
          <a:p>
            <a:r>
              <a:rPr lang="en-US" dirty="0"/>
              <a:t>Need for Additional revenue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FC7E8D-3A0A-4D6D-B772-F79669F0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50806-BABF-4915-9689-3B9956D1C75C}" type="slidenum">
              <a:rPr lang="en-US" sz="1600" b="1" smtClean="0"/>
              <a:pPr/>
              <a:t>6</a:t>
            </a:fld>
            <a:endParaRPr lang="en-US" sz="1600" b="1" dirty="0"/>
          </a:p>
        </p:txBody>
      </p:sp>
      <p:sp>
        <p:nvSpPr>
          <p:cNvPr id="14" name="TextBox 72">
            <a:extLst>
              <a:ext uri="{FF2B5EF4-FFF2-40B4-BE49-F238E27FC236}">
                <a16:creationId xmlns:a16="http://schemas.microsoft.com/office/drawing/2014/main" id="{E8B72859-261C-26D6-9883-0D0A49B2E4DB}"/>
              </a:ext>
            </a:extLst>
          </p:cNvPr>
          <p:cNvSpPr txBox="1">
            <a:spLocks/>
          </p:cNvSpPr>
          <p:nvPr/>
        </p:nvSpPr>
        <p:spPr>
          <a:xfrm>
            <a:off x="980251" y="2023735"/>
            <a:ext cx="10774401" cy="184665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404040"/>
                </a:solidFill>
              </a:rPr>
              <a:t>20-Year Road Pavement Program 	     $1,080,220</a:t>
            </a:r>
            <a:r>
              <a:rPr lang="en-US" sz="3600" b="1" i="1" dirty="0">
                <a:solidFill>
                  <a:srgbClr val="FF0000"/>
                </a:solidFill>
              </a:rPr>
              <a:t>**</a:t>
            </a:r>
            <a:endParaRPr lang="en-US" sz="3600" b="1" dirty="0">
              <a:solidFill>
                <a:srgbClr val="404040"/>
              </a:solidFill>
            </a:endParaRPr>
          </a:p>
          <a:p>
            <a:r>
              <a:rPr lang="en-US" sz="2400" b="1" dirty="0">
                <a:solidFill>
                  <a:srgbClr val="404040"/>
                </a:solidFill>
              </a:rPr>
              <a:t>63 miles of township roadway = 3.15 miles of roadway to be paved annually</a:t>
            </a:r>
          </a:p>
          <a:p>
            <a:endParaRPr lang="en-US" b="1" i="1" dirty="0">
              <a:solidFill>
                <a:srgbClr val="404040"/>
              </a:solidFill>
            </a:endParaRPr>
          </a:p>
          <a:p>
            <a:r>
              <a:rPr lang="en-US" sz="2400" b="1" i="1" dirty="0">
                <a:solidFill>
                  <a:srgbClr val="FF0000"/>
                </a:solidFill>
              </a:rPr>
              <a:t>**</a:t>
            </a:r>
            <a:r>
              <a:rPr lang="en-US" b="1" i="1" dirty="0">
                <a:solidFill>
                  <a:srgbClr val="404040"/>
                </a:solidFill>
              </a:rPr>
              <a:t>This number is an estimated 2026 figure that excludes annual seal coat maintenance, actual yards and road widths, intersections, cul-de-sacs, driveways, decel lanes, mobilization, etc</a:t>
            </a:r>
            <a:r>
              <a:rPr lang="en-US" b="1" dirty="0">
                <a:solidFill>
                  <a:srgbClr val="404040"/>
                </a:solidFill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B7FFA9-56F7-BBB1-6697-2EA2579DCFA2}"/>
              </a:ext>
            </a:extLst>
          </p:cNvPr>
          <p:cNvSpPr txBox="1"/>
          <p:nvPr/>
        </p:nvSpPr>
        <p:spPr>
          <a:xfrm>
            <a:off x="1947746" y="4828546"/>
            <a:ext cx="82965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Annual Revenue Shortfall= $750,000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0A95AD-5DF1-F887-7749-39BDE40ED90C}"/>
              </a:ext>
            </a:extLst>
          </p:cNvPr>
          <p:cNvSpPr txBox="1"/>
          <p:nvPr/>
        </p:nvSpPr>
        <p:spPr>
          <a:xfrm>
            <a:off x="2135633" y="4087860"/>
            <a:ext cx="75993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404040"/>
                </a:solidFill>
              </a:rPr>
              <a:t>PA State Liquid Fuels Revenue: $325,000 Annually</a:t>
            </a:r>
            <a:endParaRPr lang="en-US" sz="2400" i="1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78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ABDEB-17EC-D694-0440-B48CFF52B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9F7BA-C26E-01AB-5B28-880B0CB3B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5250" y="505429"/>
            <a:ext cx="12192000" cy="498598"/>
          </a:xfrm>
        </p:spPr>
        <p:txBody>
          <a:bodyPr/>
          <a:lstStyle/>
          <a:p>
            <a:r>
              <a:rPr lang="en-US" dirty="0"/>
              <a:t>Need for Additional revenue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23941B-A6F8-4106-675E-2A0092FBD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50806-BABF-4915-9689-3B9956D1C75C}" type="slidenum">
              <a:rPr lang="en-US" sz="1600" b="1" smtClean="0"/>
              <a:pPr/>
              <a:t>7</a:t>
            </a:fld>
            <a:endParaRPr lang="en-US" sz="1600" b="1" dirty="0"/>
          </a:p>
        </p:txBody>
      </p:sp>
      <p:sp>
        <p:nvSpPr>
          <p:cNvPr id="14" name="TextBox 72">
            <a:extLst>
              <a:ext uri="{FF2B5EF4-FFF2-40B4-BE49-F238E27FC236}">
                <a16:creationId xmlns:a16="http://schemas.microsoft.com/office/drawing/2014/main" id="{46B7E66E-8763-7F35-CE74-30487D265C13}"/>
              </a:ext>
            </a:extLst>
          </p:cNvPr>
          <p:cNvSpPr txBox="1">
            <a:spLocks/>
          </p:cNvSpPr>
          <p:nvPr/>
        </p:nvSpPr>
        <p:spPr>
          <a:xfrm>
            <a:off x="1360450" y="1281153"/>
            <a:ext cx="6579218" cy="141577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u="sng" dirty="0">
                <a:solidFill>
                  <a:srgbClr val="404040"/>
                </a:solidFill>
              </a:rPr>
              <a:t>2026 Road Budget</a:t>
            </a:r>
          </a:p>
          <a:p>
            <a:r>
              <a:rPr lang="en-US" sz="2800" dirty="0"/>
              <a:t>Paving		1.15 miles	$ 329,511.86</a:t>
            </a:r>
          </a:p>
          <a:p>
            <a:r>
              <a:rPr lang="en-US" sz="2800" b="1" i="1" dirty="0">
                <a:solidFill>
                  <a:srgbClr val="FF0000"/>
                </a:solidFill>
              </a:rPr>
              <a:t>Oil &amp; Chip		2.75 miles	$ 338,457.81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5457C8-575D-2C2F-8EBA-575B57A4A9E4}"/>
              </a:ext>
            </a:extLst>
          </p:cNvPr>
          <p:cNvSpPr txBox="1"/>
          <p:nvPr/>
        </p:nvSpPr>
        <p:spPr>
          <a:xfrm>
            <a:off x="794060" y="2974051"/>
            <a:ext cx="1088359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FF0000"/>
                </a:solidFill>
              </a:rPr>
              <a:t>Oil &amp; Chip is maintenance and is not part of the 20-Year Road Pavement Program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0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/>
              <a:t>Due to current funding constraints, the township must oil and chip more roads than it paves to extend road life by 3-5 years. Residents have expressed that they do not like their roads being oil-and-chip sealed (aesthetics, chips scratch vehicles, increased frequency and severity of children’s injuries)</a:t>
            </a:r>
          </a:p>
        </p:txBody>
      </p:sp>
    </p:spTree>
    <p:extLst>
      <p:ext uri="{BB962C8B-B14F-4D97-AF65-F5344CB8AC3E}">
        <p14:creationId xmlns:p14="http://schemas.microsoft.com/office/powerpoint/2010/main" val="2049141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D56E2-5732-7CE4-4D90-A7BA6C9BE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6D4AB-D8D3-D6FC-C566-00952003E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5429"/>
            <a:ext cx="12192000" cy="498598"/>
          </a:xfrm>
        </p:spPr>
        <p:txBody>
          <a:bodyPr/>
          <a:lstStyle/>
          <a:p>
            <a:r>
              <a:rPr lang="en-US" dirty="0"/>
              <a:t>Need for Additional revenue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D6B1C9-C82A-1CF5-172C-052C65203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50806-BABF-4915-9689-3B9956D1C75C}" type="slidenum">
              <a:rPr lang="en-US" sz="1600" b="1" smtClean="0"/>
              <a:pPr/>
              <a:t>8</a:t>
            </a:fld>
            <a:endParaRPr lang="en-US" sz="1600" b="1" dirty="0"/>
          </a:p>
        </p:txBody>
      </p:sp>
      <p:sp>
        <p:nvSpPr>
          <p:cNvPr id="14" name="TextBox 72">
            <a:extLst>
              <a:ext uri="{FF2B5EF4-FFF2-40B4-BE49-F238E27FC236}">
                <a16:creationId xmlns:a16="http://schemas.microsoft.com/office/drawing/2014/main" id="{5B40D1F2-AED7-D872-330E-E66BDBD79603}"/>
              </a:ext>
            </a:extLst>
          </p:cNvPr>
          <p:cNvSpPr txBox="1">
            <a:spLocks/>
          </p:cNvSpPr>
          <p:nvPr/>
        </p:nvSpPr>
        <p:spPr>
          <a:xfrm>
            <a:off x="632090" y="1120676"/>
            <a:ext cx="7601413" cy="4862870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u="sng" dirty="0"/>
              <a:t>Public Works Department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/>
              <a:t>1 FT Public Works Director (Lead Sewer Plant Operator)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Anticipated retirement at the end of 2028</a:t>
            </a:r>
          </a:p>
          <a:p>
            <a:endParaRPr lang="en-US" sz="7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/>
              <a:t>6 FT employees assigned to general public works tasks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2 FT Employees have a combined 70 years of experience.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2 FT Employees retiring at the end of 2027</a:t>
            </a:r>
          </a:p>
          <a:p>
            <a:pPr lvl="1"/>
            <a:endParaRPr lang="en-US" sz="7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/>
              <a:t>1 FT employee assigned to sewer operations.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Supported by 2 PT employees, both in their 70s.</a:t>
            </a:r>
          </a:p>
          <a:p>
            <a:endParaRPr lang="en-US" sz="1600" b="1" u="sng" dirty="0">
              <a:solidFill>
                <a:srgbClr val="404040"/>
              </a:solidFill>
            </a:endParaRPr>
          </a:p>
          <a:p>
            <a:r>
              <a:rPr lang="en-US" sz="2400" b="1" u="sng" dirty="0">
                <a:solidFill>
                  <a:srgbClr val="404040"/>
                </a:solidFill>
              </a:rPr>
              <a:t>Parks Employee</a:t>
            </a:r>
            <a:r>
              <a:rPr lang="en-US" sz="2400" dirty="0">
                <a:solidFill>
                  <a:srgbClr val="404040"/>
                </a:solidFill>
              </a:rPr>
              <a:t> (New 2027 Position)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To take over all park maintenance and seasonal mowing,</a:t>
            </a:r>
          </a:p>
          <a:p>
            <a:r>
              <a:rPr lang="en-US" sz="1600" dirty="0"/>
              <a:t> sidewalk maintenance, and supplement the road and sewer operations. 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800" dirty="0"/>
          </a:p>
          <a:p>
            <a:r>
              <a:rPr lang="en-US" b="1" dirty="0"/>
              <a:t>Justification: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Currently, 1 of the 6 employees is pulled from the crew 2 days/week</a:t>
            </a:r>
          </a:p>
          <a:p>
            <a:r>
              <a:rPr lang="en-US" sz="1600" dirty="0"/>
              <a:t>to do park tasks and assist the sewer operations with planned and unscheduled repairs/maintenance, which negatively impacts the road department's scheduled projects/tasks.</a:t>
            </a:r>
            <a:r>
              <a:rPr lang="en-US" sz="1600" b="1" dirty="0"/>
              <a:t>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CEDCF1-B3D2-833F-056F-3521DAE39E7F}"/>
              </a:ext>
            </a:extLst>
          </p:cNvPr>
          <p:cNvSpPr txBox="1"/>
          <p:nvPr/>
        </p:nvSpPr>
        <p:spPr>
          <a:xfrm>
            <a:off x="6898426" y="1120676"/>
            <a:ext cx="5198324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/>
              <a:t>Staffing Snapshot</a:t>
            </a:r>
          </a:p>
          <a:p>
            <a:endParaRPr lang="en-US" sz="800" b="1" u="sng" dirty="0"/>
          </a:p>
          <a:p>
            <a:r>
              <a:rPr lang="en-US" sz="2400" b="1" dirty="0"/>
              <a:t>2010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/>
              <a:t>6 FT employees assigned to general public works tasks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Supported by 2 PT employees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/>
              <a:t>1 FT employee assigned to sewer operations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Supported by 1 PT employee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r>
              <a:rPr lang="en-US" sz="2400" b="1" dirty="0"/>
              <a:t>2026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/>
              <a:t>7 FT employees assigned to general public works tasks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Supported by 1 PT employee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/>
              <a:t>1 FT employee assigned to sewer operations.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Supported by 1 PT employee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4A8EC2-7DC6-19A4-9A80-F94266E80DB0}"/>
              </a:ext>
            </a:extLst>
          </p:cNvPr>
          <p:cNvSpPr txBox="1"/>
          <p:nvPr/>
        </p:nvSpPr>
        <p:spPr>
          <a:xfrm>
            <a:off x="7853247" y="4641598"/>
            <a:ext cx="39112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/>
              <a:t>From 2010 to 2026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/>
              <a:t>Over 300 more grinder pumps (&gt;600)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/>
              <a:t>4 more sewer pump stations (12)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/>
              <a:t>30 additional developments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/>
              <a:t>14 new roads (65 miles)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/>
              <a:t>5 additional signaled sections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/>
              <a:t>4 additional properties to maintain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AB57E6-24F5-F0CD-3D89-85553BA11C15}"/>
              </a:ext>
            </a:extLst>
          </p:cNvPr>
          <p:cNvSpPr txBox="1"/>
          <p:nvPr/>
        </p:nvSpPr>
        <p:spPr>
          <a:xfrm>
            <a:off x="514354" y="5967736"/>
            <a:ext cx="67167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Annual Revenue Shortfall= $125,000</a:t>
            </a:r>
          </a:p>
        </p:txBody>
      </p:sp>
    </p:spTree>
    <p:extLst>
      <p:ext uri="{BB962C8B-B14F-4D97-AF65-F5344CB8AC3E}">
        <p14:creationId xmlns:p14="http://schemas.microsoft.com/office/powerpoint/2010/main" val="164451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22B70-CF6C-5B16-B5E4-2A9BFBA49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CB810-8267-BBF1-C13D-7DCF92CAE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5429"/>
            <a:ext cx="12192000" cy="498598"/>
          </a:xfrm>
        </p:spPr>
        <p:txBody>
          <a:bodyPr/>
          <a:lstStyle/>
          <a:p>
            <a:r>
              <a:rPr lang="en-US" dirty="0"/>
              <a:t>NEED FOR ADDITIONAL REVENUE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E1DB03-0112-6124-86CA-2C7D195F9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50806-BABF-4915-9689-3B9956D1C75C}" type="slidenum">
              <a:rPr lang="en-US" sz="1600" b="1" smtClean="0"/>
              <a:pPr/>
              <a:t>9</a:t>
            </a:fld>
            <a:endParaRPr lang="en-US" sz="1600" b="1" dirty="0"/>
          </a:p>
        </p:txBody>
      </p:sp>
      <p:sp>
        <p:nvSpPr>
          <p:cNvPr id="5" name="TextBox 72">
            <a:extLst>
              <a:ext uri="{FF2B5EF4-FFF2-40B4-BE49-F238E27FC236}">
                <a16:creationId xmlns:a16="http://schemas.microsoft.com/office/drawing/2014/main" id="{A4074A45-5883-6FB7-5517-89230D5AF576}"/>
              </a:ext>
            </a:extLst>
          </p:cNvPr>
          <p:cNvSpPr txBox="1">
            <a:spLocks/>
          </p:cNvSpPr>
          <p:nvPr/>
        </p:nvSpPr>
        <p:spPr>
          <a:xfrm>
            <a:off x="1061318" y="1091704"/>
            <a:ext cx="10292388" cy="397031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u="sng" dirty="0"/>
              <a:t>Public Works Department – Larger Permanent Building(s)</a:t>
            </a:r>
            <a:endParaRPr lang="en-US" sz="20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Built circa 1980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 1985, a meeting room, admin. office, and hallway addition were built.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 2000, the township manager annex was built.</a:t>
            </a:r>
          </a:p>
          <a:p>
            <a:endParaRPr lang="en-US" sz="800" b="1" u="sng" dirty="0">
              <a:solidFill>
                <a:srgbClr val="404040"/>
              </a:solidFill>
            </a:endParaRPr>
          </a:p>
          <a:p>
            <a:r>
              <a:rPr lang="en-US" sz="2400" b="1" u="sng" dirty="0">
                <a:solidFill>
                  <a:srgbClr val="404040"/>
                </a:solidFill>
              </a:rPr>
              <a:t>Need for a Permanent Building</a:t>
            </a:r>
            <a:endParaRPr lang="en-US" sz="2400" dirty="0">
              <a:solidFill>
                <a:srgbClr val="40404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Not all Dump trucks fit in the building.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Front-end loader and backhoe do not fit without being tactfully positioned.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Inadequately sized and temperature-controlled breakroom, bathrooms, and locker facilities.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No separation of garage/service bays from workbench area, causing a safety hazard.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No safety equipment installed in the garage bays for fumes, proper ventilation, or clearances.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Turning radius is not sufficient for large vehicles, causing congestion and safety concerns.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Traffic flow overlap includes visitors, deliveries, staff vehicles, public works, and police vehicles, and at times</a:t>
            </a:r>
          </a:p>
          <a:p>
            <a:r>
              <a:rPr lang="en-US" sz="1600" dirty="0"/>
              <a:t>      Po Mar Lin fire apparatus that use the township fuel pumps.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Congestion of three departments coexisting in a linear layout with very different goals and objectives, and needs.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0E7D90-A2F9-9467-B14F-F6660BB96DC6}"/>
              </a:ext>
            </a:extLst>
          </p:cNvPr>
          <p:cNvSpPr txBox="1"/>
          <p:nvPr/>
        </p:nvSpPr>
        <p:spPr>
          <a:xfrm>
            <a:off x="1061318" y="5398464"/>
            <a:ext cx="944350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Annual Revenue Shortfall= $580,000 </a:t>
            </a:r>
            <a:r>
              <a:rPr lang="en-US" sz="2400" b="1" dirty="0">
                <a:solidFill>
                  <a:srgbClr val="FF0000"/>
                </a:solidFill>
              </a:rPr>
              <a:t>(Principal &amp; Interest)</a:t>
            </a:r>
          </a:p>
          <a:p>
            <a:pPr algn="ctr"/>
            <a:r>
              <a:rPr lang="en-US" sz="2400" b="1" dirty="0"/>
              <a:t>$10 Million Bond for Complete Municipal Campus</a:t>
            </a:r>
          </a:p>
        </p:txBody>
      </p:sp>
    </p:spTree>
    <p:extLst>
      <p:ext uri="{BB962C8B-B14F-4D97-AF65-F5344CB8AC3E}">
        <p14:creationId xmlns:p14="http://schemas.microsoft.com/office/powerpoint/2010/main" val="3754254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63D88-CBC1-0286-22F9-CA905D332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5D6EA-B6B8-14F9-175F-1BE4214AF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5429"/>
            <a:ext cx="12192000" cy="498598"/>
          </a:xfrm>
        </p:spPr>
        <p:txBody>
          <a:bodyPr/>
          <a:lstStyle/>
          <a:p>
            <a:r>
              <a:rPr lang="en-US" dirty="0"/>
              <a:t>NEED FOR ADDITIONAL REVENUE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BB5CD0-A293-EC6C-EFD3-5451D5891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50806-BABF-4915-9689-3B9956D1C75C}" type="slidenum">
              <a:rPr lang="en-US" sz="1600" b="1" smtClean="0"/>
              <a:pPr/>
              <a:t>10</a:t>
            </a:fld>
            <a:endParaRPr lang="en-US" sz="1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56B923-B5A5-9906-BDAD-664FEBBAC677}"/>
              </a:ext>
            </a:extLst>
          </p:cNvPr>
          <p:cNvSpPr txBox="1"/>
          <p:nvPr/>
        </p:nvSpPr>
        <p:spPr>
          <a:xfrm>
            <a:off x="2486723" y="1831284"/>
            <a:ext cx="83522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marR="0" indent="-400050">
              <a:buFont typeface="Wingdings" panose="05000000000000000000" pitchFamily="2" charset="2"/>
              <a:buChar char="v"/>
            </a:pP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London Grove TWP	66 miles, 11 Full-Time</a:t>
            </a:r>
          </a:p>
          <a:p>
            <a:pPr marL="400050" marR="0" indent="-400050">
              <a:buFont typeface="Wingdings" panose="05000000000000000000" pitchFamily="2" charset="2"/>
              <a:buChar char="v"/>
            </a:pPr>
            <a:endParaRPr lang="en-US" sz="2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400050">
              <a:buFont typeface="Wingdings" panose="05000000000000000000" pitchFamily="2" charset="2"/>
              <a:buChar char="v"/>
            </a:pP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New Garden TWP		63 miles, 7 Full-Time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	(no sewer)</a:t>
            </a:r>
          </a:p>
          <a:p>
            <a:pPr marL="400050" marR="0" indent="-400050">
              <a:buFont typeface="Wingdings" panose="05000000000000000000" pitchFamily="2" charset="2"/>
              <a:buChar char="v"/>
            </a:pPr>
            <a:endParaRPr lang="en-US" sz="2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400050">
              <a:buFont typeface="Wingdings" panose="05000000000000000000" pitchFamily="2" charset="2"/>
              <a:buChar char="v"/>
            </a:pP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Kennett TWP		55 miles, 7 Full-Time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	(no sewer)</a:t>
            </a:r>
          </a:p>
          <a:p>
            <a:pPr marL="400050" marR="0" indent="-400050">
              <a:buFont typeface="Wingdings" panose="05000000000000000000" pitchFamily="2" charset="2"/>
              <a:buChar char="v"/>
            </a:pPr>
            <a:endParaRPr lang="en-US" sz="2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400050">
              <a:buFont typeface="Wingdings" panose="05000000000000000000" pitchFamily="2" charset="2"/>
              <a:buChar char="v"/>
            </a:pP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Kennett Sq. BORO		25 miles, 7 Full-Time</a:t>
            </a:r>
          </a:p>
          <a:p>
            <a:pPr marL="400050" marR="0" indent="-400050">
              <a:buFont typeface="Wingdings" panose="05000000000000000000" pitchFamily="2" charset="2"/>
              <a:buChar char="v"/>
            </a:pPr>
            <a:endParaRPr lang="en-US" sz="2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400050">
              <a:buFont typeface="Wingdings" panose="05000000000000000000" pitchFamily="2" charset="2"/>
              <a:buChar char="v"/>
            </a:pP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Pocopson TWP		36 miles, 5 Full-Time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(no sewer)</a:t>
            </a:r>
          </a:p>
          <a:p>
            <a:pPr marL="400050" marR="0" indent="-400050">
              <a:buFont typeface="Wingdings" panose="05000000000000000000" pitchFamily="2" charset="2"/>
              <a:buChar char="v"/>
            </a:pPr>
            <a:endParaRPr lang="en-US" sz="2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marR="0" indent="-400050">
              <a:buFont typeface="Wingdings" panose="05000000000000000000" pitchFamily="2" charset="2"/>
              <a:buChar char="v"/>
            </a:pP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Pennsbury TWP		36 miles, 4 Full-Time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(no sewer)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BC6AA8-B3D7-9AF5-8F57-9807BAE0765A}"/>
              </a:ext>
            </a:extLst>
          </p:cNvPr>
          <p:cNvSpPr txBox="1"/>
          <p:nvPr/>
        </p:nvSpPr>
        <p:spPr>
          <a:xfrm>
            <a:off x="2377067" y="1246509"/>
            <a:ext cx="74378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buNone/>
            </a:pPr>
            <a:r>
              <a:rPr lang="en-US" sz="3200" b="1" dirty="0">
                <a:ea typeface="Aptos" panose="020B0004020202020204" pitchFamily="34" charset="0"/>
                <a:cs typeface="Aptos" panose="020B0004020202020204" pitchFamily="34" charset="0"/>
              </a:rPr>
              <a:t>Municipal Public Works Comparison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508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C481D-1C9E-A8D9-0790-AA6C4BE45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27010-AFC4-DA90-9631-7821C7382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5429"/>
            <a:ext cx="12192000" cy="498598"/>
          </a:xfrm>
        </p:spPr>
        <p:txBody>
          <a:bodyPr/>
          <a:lstStyle/>
          <a:p>
            <a:r>
              <a:rPr lang="en-US" dirty="0"/>
              <a:t>NEED FOR ADDITIONAL REVENUE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C95BC6-EA86-7BBC-33D1-89590284D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50806-BABF-4915-9689-3B9956D1C75C}" type="slidenum">
              <a:rPr lang="en-US" sz="1600" b="1" smtClean="0"/>
              <a:pPr/>
              <a:t>11</a:t>
            </a:fld>
            <a:endParaRPr lang="en-US" sz="1600" b="1" dirty="0"/>
          </a:p>
        </p:txBody>
      </p:sp>
      <p:sp>
        <p:nvSpPr>
          <p:cNvPr id="5" name="TextBox 72">
            <a:extLst>
              <a:ext uri="{FF2B5EF4-FFF2-40B4-BE49-F238E27FC236}">
                <a16:creationId xmlns:a16="http://schemas.microsoft.com/office/drawing/2014/main" id="{D34B030B-9B6F-05D9-B3B1-0B338597A0E6}"/>
              </a:ext>
            </a:extLst>
          </p:cNvPr>
          <p:cNvSpPr txBox="1">
            <a:spLocks/>
          </p:cNvSpPr>
          <p:nvPr/>
        </p:nvSpPr>
        <p:spPr>
          <a:xfrm>
            <a:off x="1290012" y="939855"/>
            <a:ext cx="10292388" cy="506292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u="sng" dirty="0"/>
              <a:t>Police Department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/>
              <a:t>1 FT Police Chief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Position became FT in 2007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Anticipated retirement in 2030 (or sooner)</a:t>
            </a:r>
          </a:p>
          <a:p>
            <a:endParaRPr lang="en-US" sz="7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/>
              <a:t>1 FT Sergeant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Position created and filled in December 2019</a:t>
            </a:r>
          </a:p>
          <a:p>
            <a:pPr lvl="1"/>
            <a:endParaRPr lang="en-US" sz="7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/>
              <a:t>6 PT Officers </a:t>
            </a:r>
            <a:r>
              <a:rPr lang="en-US" sz="1600" dirty="0"/>
              <a:t>(5 work FT, elsewhere)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Average Age is 54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Limited Availability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2026 PT Detective added for dedicated monthly hours as well as Patrol shifts</a:t>
            </a:r>
          </a:p>
          <a:p>
            <a:pPr lvl="1"/>
            <a:endParaRPr lang="en-US" sz="7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/>
              <a:t>Shift Schedule </a:t>
            </a:r>
            <a:r>
              <a:rPr lang="en-US" sz="1600" dirty="0"/>
              <a:t>is 2 FT plus 1 PT Officer with weekday hours of 7 am to 3 pm (No evenings, weekends, or holidays)</a:t>
            </a:r>
          </a:p>
          <a:p>
            <a:endParaRPr lang="en-US" sz="1600" b="1" u="sng" dirty="0">
              <a:solidFill>
                <a:srgbClr val="404040"/>
              </a:solidFill>
            </a:endParaRPr>
          </a:p>
          <a:p>
            <a:r>
              <a:rPr lang="en-US" sz="2400" b="1" u="sng" dirty="0">
                <a:solidFill>
                  <a:srgbClr val="404040"/>
                </a:solidFill>
              </a:rPr>
              <a:t>Detective</a:t>
            </a:r>
            <a:r>
              <a:rPr lang="en-US" sz="2400" dirty="0">
                <a:solidFill>
                  <a:srgbClr val="404040"/>
                </a:solidFill>
              </a:rPr>
              <a:t> (New 2027 Position)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To work in a hybrid position, covering both patrol and detective duties. 5 of 6 part-time officers have full-time employment elsewhere, and the Detective must follow up on cases initially assigned to the part-time officers when they work. A FT Detective can cover the other 2 FT officers during court appearances and PTO, and provide additional backup support during incidents.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 Succession planning and better stability and officer safety for township police activities.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D9F491-8016-7F78-0419-25E4B887434F}"/>
              </a:ext>
            </a:extLst>
          </p:cNvPr>
          <p:cNvSpPr txBox="1"/>
          <p:nvPr/>
        </p:nvSpPr>
        <p:spPr>
          <a:xfrm>
            <a:off x="1105551" y="6060183"/>
            <a:ext cx="94435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Annual Revenue Shortfall= $145,000</a:t>
            </a:r>
          </a:p>
        </p:txBody>
      </p:sp>
    </p:spTree>
    <p:extLst>
      <p:ext uri="{BB962C8B-B14F-4D97-AF65-F5344CB8AC3E}">
        <p14:creationId xmlns:p14="http://schemas.microsoft.com/office/powerpoint/2010/main" val="2634875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C481D-1C9E-A8D9-0790-AA6C4BE45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27010-AFC4-DA90-9631-7821C7382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5429"/>
            <a:ext cx="12192000" cy="498598"/>
          </a:xfrm>
        </p:spPr>
        <p:txBody>
          <a:bodyPr/>
          <a:lstStyle/>
          <a:p>
            <a:r>
              <a:rPr lang="en-US" dirty="0"/>
              <a:t>NEED FOR ADDITIONAL REVENUE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C95BC6-EA86-7BBC-33D1-89590284D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50806-BABF-4915-9689-3B9956D1C75C}" type="slidenum">
              <a:rPr lang="en-US" sz="1600" b="1" smtClean="0"/>
              <a:pPr/>
              <a:t>12</a:t>
            </a:fld>
            <a:endParaRPr lang="en-US" sz="1600" b="1" dirty="0"/>
          </a:p>
        </p:txBody>
      </p:sp>
      <p:sp>
        <p:nvSpPr>
          <p:cNvPr id="5" name="TextBox 72">
            <a:extLst>
              <a:ext uri="{FF2B5EF4-FFF2-40B4-BE49-F238E27FC236}">
                <a16:creationId xmlns:a16="http://schemas.microsoft.com/office/drawing/2014/main" id="{D34B030B-9B6F-05D9-B3B1-0B338597A0E6}"/>
              </a:ext>
            </a:extLst>
          </p:cNvPr>
          <p:cNvSpPr txBox="1">
            <a:spLocks/>
          </p:cNvSpPr>
          <p:nvPr/>
        </p:nvSpPr>
        <p:spPr>
          <a:xfrm>
            <a:off x="949806" y="1501403"/>
            <a:ext cx="10292388" cy="361637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u="sng" dirty="0"/>
              <a:t>Police Department – Permanent Building</a:t>
            </a:r>
            <a:endParaRPr lang="en-US" sz="20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Since 2002, PD has been in rented trailers with no running water or bathroom facilities.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Since 2015, the PD has been residing in the same double-wide trailer.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 2022, the township purchased the trailer.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 2025 and 2026, the township has paid a total of $30,000 in repairs.</a:t>
            </a:r>
          </a:p>
          <a:p>
            <a:endParaRPr lang="en-US" sz="700" b="1" dirty="0"/>
          </a:p>
          <a:p>
            <a:endParaRPr lang="en-US" sz="800" b="1" u="sng" dirty="0">
              <a:solidFill>
                <a:srgbClr val="404040"/>
              </a:solidFill>
            </a:endParaRPr>
          </a:p>
          <a:p>
            <a:r>
              <a:rPr lang="en-US" sz="2400" b="1" u="sng" dirty="0">
                <a:solidFill>
                  <a:srgbClr val="404040"/>
                </a:solidFill>
              </a:rPr>
              <a:t>Need for a Permanent Building</a:t>
            </a:r>
            <a:endParaRPr lang="en-US" sz="2400" dirty="0">
              <a:solidFill>
                <a:srgbClr val="40404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The locker room is inadequate, forcing male and female officers to stagger changing times to use the locker room.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No adequate holding facilities; police officers must handcuff the detainee to a bar bolted to the wall.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/>
              <a:t>Officers must turn their backs to the detainee while they complete the necessary paperwork.</a:t>
            </a:r>
          </a:p>
          <a:p>
            <a:pPr lvl="1"/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Additional separate facilities for long-term evidence storage and a room to conduct a private interview without disrupting the rest of the employees or sacrificing a victim’s privacy.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D9F491-8016-7F78-0419-25E4B887434F}"/>
              </a:ext>
            </a:extLst>
          </p:cNvPr>
          <p:cNvSpPr txBox="1"/>
          <p:nvPr/>
        </p:nvSpPr>
        <p:spPr>
          <a:xfrm>
            <a:off x="1374249" y="5615154"/>
            <a:ext cx="94435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Annual Revenue Shortfall= (Included in Public Works Calculation)</a:t>
            </a:r>
          </a:p>
          <a:p>
            <a:pPr algn="ctr"/>
            <a:r>
              <a:rPr lang="en-US" sz="2400" b="1" dirty="0"/>
              <a:t>$10 Million Bond for Complete Municipal Campus</a:t>
            </a:r>
          </a:p>
        </p:txBody>
      </p:sp>
    </p:spTree>
    <p:extLst>
      <p:ext uri="{BB962C8B-B14F-4D97-AF65-F5344CB8AC3E}">
        <p14:creationId xmlns:p14="http://schemas.microsoft.com/office/powerpoint/2010/main" val="988619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A38BC-5070-715A-966E-6EA5C4B54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127">
            <a:extLst>
              <a:ext uri="{FF2B5EF4-FFF2-40B4-BE49-F238E27FC236}">
                <a16:creationId xmlns:a16="http://schemas.microsoft.com/office/drawing/2014/main" id="{5BA1EE16-9997-6B50-C25A-7020F0618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629" y="616540"/>
            <a:ext cx="10515600" cy="498598"/>
          </a:xfrm>
        </p:spPr>
        <p:txBody>
          <a:bodyPr/>
          <a:lstStyle/>
          <a:p>
            <a:r>
              <a:rPr lang="en-US" dirty="0"/>
              <a:t>TOTAL NEED FOR ADDITIONAL REVENUE</a:t>
            </a:r>
          </a:p>
        </p:txBody>
      </p:sp>
      <p:sp>
        <p:nvSpPr>
          <p:cNvPr id="130" name="Slide Number Placeholder 129">
            <a:extLst>
              <a:ext uri="{FF2B5EF4-FFF2-40B4-BE49-F238E27FC236}">
                <a16:creationId xmlns:a16="http://schemas.microsoft.com/office/drawing/2014/main" id="{28492DF1-04E0-0DA3-305A-0613AD51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7650" y="609353"/>
            <a:ext cx="419100" cy="365125"/>
          </a:xfrm>
        </p:spPr>
        <p:txBody>
          <a:bodyPr/>
          <a:lstStyle/>
          <a:p>
            <a:fld id="{0FD50806-BABF-4915-9689-3B9956D1C75C}" type="slidenum">
              <a:rPr lang="en-US" sz="1600" b="1" smtClean="0"/>
              <a:pPr/>
              <a:t>13</a:t>
            </a:fld>
            <a:endParaRPr lang="en-US" sz="1600" b="1" dirty="0"/>
          </a:p>
        </p:txBody>
      </p:sp>
      <p:pic>
        <p:nvPicPr>
          <p:cNvPr id="6" name="Picture 5" descr="A sign with a horse and a fence&#10;&#10;AI-generated content may be incorrect.">
            <a:extLst>
              <a:ext uri="{FF2B5EF4-FFF2-40B4-BE49-F238E27FC236}">
                <a16:creationId xmlns:a16="http://schemas.microsoft.com/office/drawing/2014/main" id="{FB7BA85C-5C9B-3F50-5001-69DCAF19F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310" y="6175440"/>
            <a:ext cx="1151340" cy="722956"/>
          </a:xfrm>
          <a:prstGeom prst="rect">
            <a:avLst/>
          </a:prstGeom>
        </p:spPr>
      </p:pic>
      <p:sp>
        <p:nvSpPr>
          <p:cNvPr id="3" name="TextBox 72">
            <a:extLst>
              <a:ext uri="{FF2B5EF4-FFF2-40B4-BE49-F238E27FC236}">
                <a16:creationId xmlns:a16="http://schemas.microsoft.com/office/drawing/2014/main" id="{0A28CF88-2858-C01E-EC05-5050137169C9}"/>
              </a:ext>
            </a:extLst>
          </p:cNvPr>
          <p:cNvSpPr txBox="1">
            <a:spLocks/>
          </p:cNvSpPr>
          <p:nvPr/>
        </p:nvSpPr>
        <p:spPr>
          <a:xfrm>
            <a:off x="1385074" y="4114441"/>
            <a:ext cx="9981085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404040"/>
                </a:solidFill>
              </a:rPr>
              <a:t>Immediate Shortfall of Revenue </a:t>
            </a:r>
            <a:r>
              <a:rPr lang="en-US" sz="3600" b="1" dirty="0">
                <a:solidFill>
                  <a:srgbClr val="FF0000"/>
                </a:solidFill>
              </a:rPr>
              <a:t>$2,567,500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025274-349B-33BF-EEE9-C48CEDAD9DD3}"/>
              </a:ext>
            </a:extLst>
          </p:cNvPr>
          <p:cNvSpPr txBox="1"/>
          <p:nvPr/>
        </p:nvSpPr>
        <p:spPr>
          <a:xfrm>
            <a:off x="1947746" y="1472423"/>
            <a:ext cx="829650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Capital Improvements        = $967,500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Roads Pavement Program  = $750,000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Public Works Department  =  $125,000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Police Department             =  $145,000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Township Buildings &amp; Grounds </a:t>
            </a:r>
            <a:r>
              <a:rPr lang="en-US" sz="3200" b="1" dirty="0">
                <a:solidFill>
                  <a:srgbClr val="FF0000"/>
                </a:solidFill>
              </a:rPr>
              <a:t>=  $580,000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3219AE-64AC-D2E1-2BA5-D5448B364DAC}"/>
              </a:ext>
            </a:extLst>
          </p:cNvPr>
          <p:cNvSpPr txBox="1"/>
          <p:nvPr/>
        </p:nvSpPr>
        <p:spPr>
          <a:xfrm>
            <a:off x="2062976" y="5200911"/>
            <a:ext cx="69249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NOTE: 	Enacting an EIT will enable the General Fund to regain 	its financial stability without having to annually transfer 	$500,000 to the Capital Improvement Fund.</a:t>
            </a:r>
          </a:p>
        </p:txBody>
      </p:sp>
    </p:spTree>
    <p:extLst>
      <p:ext uri="{BB962C8B-B14F-4D97-AF65-F5344CB8AC3E}">
        <p14:creationId xmlns:p14="http://schemas.microsoft.com/office/powerpoint/2010/main" val="836062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AF8CA-250C-D8C6-1EAC-3DD89AAC0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970F2-7FD0-3C1E-D90A-CBE8ADEB2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5429"/>
            <a:ext cx="12192000" cy="498598"/>
          </a:xfrm>
        </p:spPr>
        <p:txBody>
          <a:bodyPr/>
          <a:lstStyle/>
          <a:p>
            <a:r>
              <a:rPr lang="en-US" dirty="0"/>
              <a:t>TOWNSHIP SEWER REVENUE NEEDS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358CB8-5A74-E22B-7E37-B3AACFAB4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50806-BABF-4915-9689-3B9956D1C75C}" type="slidenum">
              <a:rPr lang="en-US" sz="1600" b="1" smtClean="0"/>
              <a:pPr/>
              <a:t>14</a:t>
            </a:fld>
            <a:endParaRPr lang="en-US" sz="1600" b="1" dirty="0"/>
          </a:p>
        </p:txBody>
      </p:sp>
      <p:sp>
        <p:nvSpPr>
          <p:cNvPr id="5" name="TextBox 72">
            <a:extLst>
              <a:ext uri="{FF2B5EF4-FFF2-40B4-BE49-F238E27FC236}">
                <a16:creationId xmlns:a16="http://schemas.microsoft.com/office/drawing/2014/main" id="{4FA00CEE-2D84-A047-F27E-CC14F5E8A155}"/>
              </a:ext>
            </a:extLst>
          </p:cNvPr>
          <p:cNvSpPr txBox="1">
            <a:spLocks/>
          </p:cNvSpPr>
          <p:nvPr/>
        </p:nvSpPr>
        <p:spPr>
          <a:xfrm>
            <a:off x="782538" y="1012954"/>
            <a:ext cx="6744535" cy="483209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u="sng" dirty="0"/>
              <a:t>Township Sewer System</a:t>
            </a:r>
            <a:endParaRPr lang="en-US" sz="20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Circa 1988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Gravity Portion consists of: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12 sewer pump stations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14 miles of gravity pipe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500 manholes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Over 9 miles of force mains</a:t>
            </a:r>
          </a:p>
          <a:p>
            <a:pPr lvl="1"/>
            <a:endParaRPr lang="en-US" sz="9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Low-Pressure Portion consists of: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Over 600 grinder pumps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16 miles of force mains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Over 900 valves</a:t>
            </a:r>
          </a:p>
          <a:p>
            <a:pPr lvl="1"/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Sewer Treatment consists of: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1 effluent plant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3 staged lagoons, each with its own aerator, lining, and pipes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7 spray fields with over 450 spray heads</a:t>
            </a:r>
          </a:p>
          <a:p>
            <a:endParaRPr lang="en-US" sz="7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0F38A0-C806-8E6F-F410-16079354F3CC}"/>
              </a:ext>
            </a:extLst>
          </p:cNvPr>
          <p:cNvSpPr txBox="1"/>
          <p:nvPr/>
        </p:nvSpPr>
        <p:spPr>
          <a:xfrm>
            <a:off x="5793060" y="1088073"/>
            <a:ext cx="6094140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800" b="1" u="sng" dirty="0">
              <a:solidFill>
                <a:srgbClr val="404040"/>
              </a:solidFill>
            </a:endParaRPr>
          </a:p>
          <a:p>
            <a:r>
              <a:rPr lang="en-US" sz="2400" b="1" u="sng" dirty="0">
                <a:solidFill>
                  <a:srgbClr val="404040"/>
                </a:solidFill>
              </a:rPr>
              <a:t>Sewer User Rates</a:t>
            </a:r>
            <a:endParaRPr lang="en-US" sz="2400" dirty="0">
              <a:solidFill>
                <a:srgbClr val="404040"/>
              </a:solidFill>
            </a:endParaRPr>
          </a:p>
          <a:p>
            <a:pPr marL="285750" indent="-285750" eaLnBrk="0" hangingPunct="0">
              <a:buFont typeface="Wingdings" panose="05000000000000000000" pitchFamily="2" charset="2"/>
              <a:buChar char="Ø"/>
            </a:pPr>
            <a:r>
              <a:rPr lang="en-US" sz="1800" b="1" dirty="0"/>
              <a:t>Sewer User Fees remain unchanged </a:t>
            </a:r>
            <a:r>
              <a:rPr lang="en-US" sz="1800" dirty="0"/>
              <a:t>per Equivalent Dwelling Unit (EDU) for the two categories: $460.00/per EDU per Year, and $840/per EDU per Year.</a:t>
            </a:r>
          </a:p>
          <a:p>
            <a:pPr marL="285750" indent="-285750" eaLnBrk="0" hangingPunct="0">
              <a:buFont typeface="Wingdings" panose="05000000000000000000" pitchFamily="2" charset="2"/>
              <a:buChar char="Ø"/>
            </a:pPr>
            <a:r>
              <a:rPr lang="en-US" sz="1800" b="1" dirty="0"/>
              <a:t>These rates were established on December 8, 1997</a:t>
            </a:r>
            <a:r>
              <a:rPr lang="en-US" sz="1800" dirty="0"/>
              <a:t>, and were reasserted during a public meeting on February 7, 2022.</a:t>
            </a:r>
          </a:p>
          <a:p>
            <a:pPr marL="285750" indent="-285750" eaLnBrk="0" hangingPunct="0">
              <a:buFont typeface="Wingdings" panose="05000000000000000000" pitchFamily="2" charset="2"/>
              <a:buChar char="Ø"/>
            </a:pPr>
            <a:r>
              <a:rPr lang="en-US" sz="1800" b="1" dirty="0"/>
              <a:t>This equates to </a:t>
            </a:r>
            <a:r>
              <a:rPr lang="en-US" sz="1800" b="1" u="sng" dirty="0"/>
              <a:t>managing the sewer system at rates</a:t>
            </a:r>
            <a:r>
              <a:rPr lang="en-US" sz="1800" b="1" dirty="0"/>
              <a:t> that were </a:t>
            </a:r>
            <a:r>
              <a:rPr lang="en-US" sz="1800" b="1" u="sng" dirty="0"/>
              <a:t>set nearly 30 years ago</a:t>
            </a:r>
            <a:r>
              <a:rPr lang="en-US" sz="1800" dirty="0"/>
              <a:t>, when the system was first brought online.</a:t>
            </a:r>
          </a:p>
          <a:p>
            <a:pPr marL="285750" indent="-285750" eaLnBrk="0" hangingPunct="0">
              <a:buFont typeface="Wingdings" panose="05000000000000000000" pitchFamily="2" charset="2"/>
              <a:buChar char="Ø"/>
            </a:pPr>
            <a:r>
              <a:rPr lang="en-US" sz="1800" dirty="0"/>
              <a:t>Starting in 2023, the township has allocated </a:t>
            </a:r>
            <a:r>
              <a:rPr lang="en-US" dirty="0"/>
              <a:t>sewer </a:t>
            </a:r>
            <a:r>
              <a:rPr lang="en-US" sz="1800" dirty="0"/>
              <a:t>reserves to capital expenses to address the aging system.</a:t>
            </a:r>
          </a:p>
          <a:p>
            <a:pPr marL="1657350" lvl="3" indent="-285750" eaLnBrk="0" hangingPunct="0">
              <a:buFont typeface="Wingdings" panose="05000000000000000000" pitchFamily="2" charset="2"/>
              <a:buChar char="Ø"/>
            </a:pPr>
            <a:endParaRPr lang="en-US" sz="800" dirty="0"/>
          </a:p>
          <a:p>
            <a:pPr lvl="4" algn="r" eaLnBrk="0" hangingPunct="0"/>
            <a:r>
              <a:rPr lang="en-US" dirty="0"/>
              <a:t>   </a:t>
            </a:r>
            <a:r>
              <a:rPr lang="en-US" sz="2000" b="1" i="1" dirty="0"/>
              <a:t>Sewer Rates need to be reassessed to ensure the system’s viability.</a:t>
            </a:r>
            <a:endParaRPr lang="en-US" b="1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9AE7FE-907E-AAC6-C1CE-DABD6B117D12}"/>
              </a:ext>
            </a:extLst>
          </p:cNvPr>
          <p:cNvSpPr txBox="1"/>
          <p:nvPr/>
        </p:nvSpPr>
        <p:spPr>
          <a:xfrm>
            <a:off x="1374249" y="5782885"/>
            <a:ext cx="94435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The 2027 Draft Preliminary Budget includes an expense for</a:t>
            </a:r>
          </a:p>
          <a:p>
            <a:pPr algn="ctr"/>
            <a:r>
              <a:rPr lang="en-US" sz="2400" b="1" dirty="0"/>
              <a:t>a full-scope feasibility study.</a:t>
            </a:r>
          </a:p>
        </p:txBody>
      </p:sp>
    </p:spTree>
    <p:extLst>
      <p:ext uri="{BB962C8B-B14F-4D97-AF65-F5344CB8AC3E}">
        <p14:creationId xmlns:p14="http://schemas.microsoft.com/office/powerpoint/2010/main" val="656473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DAD3AC05-2DFE-4FEA-BD0F-67495472A283}"/>
              </a:ext>
            </a:extLst>
          </p:cNvPr>
          <p:cNvSpPr txBox="1"/>
          <p:nvPr/>
        </p:nvSpPr>
        <p:spPr>
          <a:xfrm>
            <a:off x="1650007" y="785547"/>
            <a:ext cx="8891985" cy="243143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b="1" dirty="0">
                <a:latin typeface="+mj-lt"/>
              </a:rPr>
              <a:t>Township Board of Supervisors</a:t>
            </a:r>
          </a:p>
          <a:p>
            <a:r>
              <a:rPr lang="en-US" sz="2400" b="1" dirty="0">
                <a:latin typeface="+mj-lt"/>
              </a:rPr>
              <a:t>Ellen Sosangelis, Chair </a:t>
            </a:r>
            <a:r>
              <a:rPr lang="en-US" sz="2000" dirty="0">
                <a:latin typeface="+mj-lt"/>
              </a:rPr>
              <a:t>(esosangelis@eastmarlborough.org)</a:t>
            </a:r>
          </a:p>
          <a:p>
            <a:r>
              <a:rPr lang="en-US" sz="2400" b="1" dirty="0">
                <a:latin typeface="+mj-lt"/>
              </a:rPr>
              <a:t>Jake Elks</a:t>
            </a:r>
            <a:r>
              <a:rPr lang="en-US" sz="2400" b="1" dirty="0"/>
              <a:t>, </a:t>
            </a:r>
            <a:r>
              <a:rPr lang="en-US" sz="2400" b="1" dirty="0">
                <a:latin typeface="+mj-lt"/>
              </a:rPr>
              <a:t>Vice-Chair </a:t>
            </a:r>
            <a:r>
              <a:rPr lang="en-US" sz="2000" dirty="0">
                <a:latin typeface="+mj-lt"/>
              </a:rPr>
              <a:t>(jelks@eastmarlborough.org)</a:t>
            </a:r>
          </a:p>
          <a:p>
            <a:r>
              <a:rPr lang="en-US" sz="2400" b="1" dirty="0">
                <a:latin typeface="+mj-lt"/>
              </a:rPr>
              <a:t>James Chance </a:t>
            </a:r>
            <a:r>
              <a:rPr lang="en-US" sz="2000" dirty="0">
                <a:latin typeface="+mj-lt"/>
              </a:rPr>
              <a:t>(jchance@eastmarlborough.org)</a:t>
            </a:r>
          </a:p>
          <a:p>
            <a:r>
              <a:rPr lang="en-US" sz="2400" b="1" dirty="0">
                <a:latin typeface="+mj-lt"/>
              </a:rPr>
              <a:t>Steven Peuquet </a:t>
            </a:r>
            <a:r>
              <a:rPr lang="en-US" sz="2000" dirty="0">
                <a:latin typeface="+mj-lt"/>
              </a:rPr>
              <a:t>(speuquet@eastmarlborough.org)</a:t>
            </a:r>
          </a:p>
          <a:p>
            <a:r>
              <a:rPr lang="en-US" sz="2400" b="1" dirty="0">
                <a:latin typeface="+mj-lt"/>
              </a:rPr>
              <a:t>Chris Manning </a:t>
            </a:r>
            <a:r>
              <a:rPr lang="en-US" sz="2000" dirty="0"/>
              <a:t>(cmanning@eastmarlborough.org)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2C300DA-4EC9-46EA-916D-25BEDAE0F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1447544" y="3586426"/>
            <a:ext cx="1585044" cy="1585044"/>
          </a:xfrm>
          <a:prstGeom prst="roundRect">
            <a:avLst>
              <a:gd name="adj" fmla="val 11080"/>
            </a:avLst>
          </a:prstGeom>
          <a:solidFill>
            <a:schemeClr val="tx1">
              <a:lumMod val="95000"/>
              <a:lumOff val="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8DED9FB-5603-488F-827B-05F43B91C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9327047" y="1934359"/>
            <a:ext cx="1343428" cy="1343428"/>
          </a:xfrm>
          <a:prstGeom prst="roundRect">
            <a:avLst>
              <a:gd name="adj" fmla="val 11080"/>
            </a:avLst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AA70618-CDC0-4C13-8EE9-54ABCDECF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61950" y="4972276"/>
            <a:ext cx="2096100" cy="1048050"/>
          </a:xfrm>
          <a:custGeom>
            <a:avLst/>
            <a:gdLst>
              <a:gd name="connsiteX0" fmla="*/ 1048050 w 2096100"/>
              <a:gd name="connsiteY0" fmla="*/ 0 h 1048050"/>
              <a:gd name="connsiteX1" fmla="*/ 1172234 w 2096100"/>
              <a:gd name="connsiteY1" fmla="*/ 51439 h 1048050"/>
              <a:gd name="connsiteX2" fmla="*/ 2044661 w 2096100"/>
              <a:gd name="connsiteY2" fmla="*/ 923866 h 1048050"/>
              <a:gd name="connsiteX3" fmla="*/ 2096100 w 2096100"/>
              <a:gd name="connsiteY3" fmla="*/ 1048050 h 1048050"/>
              <a:gd name="connsiteX4" fmla="*/ 0 w 2096100"/>
              <a:gd name="connsiteY4" fmla="*/ 1048050 h 1048050"/>
              <a:gd name="connsiteX5" fmla="*/ 51439 w 2096100"/>
              <a:gd name="connsiteY5" fmla="*/ 923866 h 1048050"/>
              <a:gd name="connsiteX6" fmla="*/ 923866 w 2096100"/>
              <a:gd name="connsiteY6" fmla="*/ 51439 h 1048050"/>
              <a:gd name="connsiteX7" fmla="*/ 1048050 w 2096100"/>
              <a:gd name="connsiteY7" fmla="*/ 0 h 10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6100" h="1048050">
                <a:moveTo>
                  <a:pt x="1048050" y="0"/>
                </a:moveTo>
                <a:cubicBezTo>
                  <a:pt x="1092996" y="0"/>
                  <a:pt x="1137942" y="17146"/>
                  <a:pt x="1172234" y="51439"/>
                </a:cubicBezTo>
                <a:lnTo>
                  <a:pt x="2044661" y="923866"/>
                </a:lnTo>
                <a:cubicBezTo>
                  <a:pt x="2078954" y="958158"/>
                  <a:pt x="2096100" y="1003104"/>
                  <a:pt x="2096100" y="1048050"/>
                </a:cubicBezTo>
                <a:lnTo>
                  <a:pt x="0" y="1048050"/>
                </a:lnTo>
                <a:cubicBezTo>
                  <a:pt x="0" y="1003104"/>
                  <a:pt x="17147" y="958158"/>
                  <a:pt x="51439" y="923866"/>
                </a:cubicBezTo>
                <a:lnTo>
                  <a:pt x="923866" y="51439"/>
                </a:lnTo>
                <a:cubicBezTo>
                  <a:pt x="958159" y="17146"/>
                  <a:pt x="1003104" y="0"/>
                  <a:pt x="1048050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6C762C-2601-4280-8833-726D27D88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4916F0-756D-F498-9D4B-0EBE784E3458}"/>
              </a:ext>
            </a:extLst>
          </p:cNvPr>
          <p:cNvSpPr txBox="1"/>
          <p:nvPr/>
        </p:nvSpPr>
        <p:spPr>
          <a:xfrm>
            <a:off x="7297716" y="3816880"/>
            <a:ext cx="378876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/>
              <a:t>Questions/Inquiries</a:t>
            </a:r>
          </a:p>
          <a:p>
            <a:r>
              <a:rPr lang="en-US" sz="2000" dirty="0"/>
              <a:t>Neil Lovekin, Township Manager</a:t>
            </a:r>
          </a:p>
          <a:p>
            <a:r>
              <a:rPr lang="en-US" sz="2000" dirty="0"/>
              <a:t>nlovekin@eastmarlborough.org</a:t>
            </a:r>
          </a:p>
          <a:p>
            <a:r>
              <a:rPr lang="en-US" sz="2000" dirty="0"/>
              <a:t>610-444-0725</a:t>
            </a:r>
          </a:p>
        </p:txBody>
      </p:sp>
      <p:pic>
        <p:nvPicPr>
          <p:cNvPr id="3" name="Picture 2" descr="A sign with a horse and a fence&#10;&#10;AI-generated content may be incorrect.">
            <a:extLst>
              <a:ext uri="{FF2B5EF4-FFF2-40B4-BE49-F238E27FC236}">
                <a16:creationId xmlns:a16="http://schemas.microsoft.com/office/drawing/2014/main" id="{74BBB34B-4D6C-F451-70E6-DCD1E32CE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324" y="6090483"/>
            <a:ext cx="1222306" cy="767517"/>
          </a:xfrm>
          <a:prstGeom prst="rect">
            <a:avLst/>
          </a:prstGeom>
        </p:spPr>
      </p:pic>
      <p:sp>
        <p:nvSpPr>
          <p:cNvPr id="5" name="Slide Number Placeholder 129">
            <a:extLst>
              <a:ext uri="{FF2B5EF4-FFF2-40B4-BE49-F238E27FC236}">
                <a16:creationId xmlns:a16="http://schemas.microsoft.com/office/drawing/2014/main" id="{A2784A6F-80B6-FBD8-80D0-B4691D07D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7650" y="609353"/>
            <a:ext cx="419100" cy="365125"/>
          </a:xfrm>
        </p:spPr>
        <p:txBody>
          <a:bodyPr/>
          <a:lstStyle/>
          <a:p>
            <a:fld id="{0FD50806-BABF-4915-9689-3B9956D1C75C}" type="slidenum">
              <a:rPr lang="en-US" sz="1600" b="1" smtClean="0"/>
              <a:pPr/>
              <a:t>15</a:t>
            </a:fld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686076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">
      <a:dk1>
        <a:srgbClr val="000000"/>
      </a:dk1>
      <a:lt1>
        <a:srgbClr val="FFFFFF"/>
      </a:lt1>
      <a:dk2>
        <a:srgbClr val="000073"/>
      </a:dk2>
      <a:lt2>
        <a:srgbClr val="FFE6E6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Modern 01">
      <a:majorFont>
        <a:latin typeface="Century Gothic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66676778_Dashboard, from 24Slides_SL_V1.pptx" id="{295C4539-006B-481B-BB49-AA6696014542}" vid="{08D33979-AB7E-4584-851D-4053B37BB9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B0ABC2-BF39-4F70-A7AD-9DFBD1D272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EC375F-F377-4CDC-ADF0-CC8811D177D6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16c05727-aa75-4e4a-9b5f-8a80a1165891"/>
    <ds:schemaRef ds:uri="http://purl.org/dc/elements/1.1/"/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661A1251-DA89-493A-8204-679220DD13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Dashboard, from 24Slides</Template>
  <TotalTime>1389</TotalTime>
  <Words>1837</Words>
  <Application>Microsoft Office PowerPoint</Application>
  <PresentationFormat>Widescreen</PresentationFormat>
  <Paragraphs>240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Arial</vt:lpstr>
      <vt:lpstr>Calibri</vt:lpstr>
      <vt:lpstr>Century Gothic</vt:lpstr>
      <vt:lpstr>Segoe UI Light</vt:lpstr>
      <vt:lpstr>Wingdings</vt:lpstr>
      <vt:lpstr>Office Theme</vt:lpstr>
      <vt:lpstr>Special meeting</vt:lpstr>
      <vt:lpstr>Sources and methodology</vt:lpstr>
      <vt:lpstr>Earned income tax Leaking Out of East Marlborough Township</vt:lpstr>
      <vt:lpstr>Earned income tax going elsewhere</vt:lpstr>
      <vt:lpstr>Need for Additional revenue</vt:lpstr>
      <vt:lpstr>Need for Additional revenue</vt:lpstr>
      <vt:lpstr>Need for Additional revenue</vt:lpstr>
      <vt:lpstr>Need for Additional revenue</vt:lpstr>
      <vt:lpstr>NEED FOR ADDITIONAL REVENUE</vt:lpstr>
      <vt:lpstr>NEED FOR ADDITIONAL REVENUE</vt:lpstr>
      <vt:lpstr>NEED FOR ADDITIONAL REVENUE</vt:lpstr>
      <vt:lpstr>NEED FOR ADDITIONAL REVENUE</vt:lpstr>
      <vt:lpstr>TOTAL NEED FOR ADDITIONAL REVENUE</vt:lpstr>
      <vt:lpstr>TOWNSHIP SEWER REVENUE NEEDS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Neil Lovekin</dc:creator>
  <cp:lastModifiedBy>Neil Lovekin</cp:lastModifiedBy>
  <cp:revision>245</cp:revision>
  <cp:lastPrinted>2025-06-16T19:36:13Z</cp:lastPrinted>
  <dcterms:created xsi:type="dcterms:W3CDTF">2025-06-16T17:43:08Z</dcterms:created>
  <dcterms:modified xsi:type="dcterms:W3CDTF">2026-09-29T20:00:19Z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