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4"/>
  </p:sldMasterIdLst>
  <p:notesMasterIdLst>
    <p:notesMasterId r:id="rId53"/>
  </p:notesMasterIdLst>
  <p:sldIdLst>
    <p:sldId id="324" r:id="rId5"/>
    <p:sldId id="273" r:id="rId6"/>
    <p:sldId id="262" r:id="rId7"/>
    <p:sldId id="282" r:id="rId8"/>
    <p:sldId id="323" r:id="rId9"/>
    <p:sldId id="375" r:id="rId10"/>
    <p:sldId id="356" r:id="rId11"/>
    <p:sldId id="325" r:id="rId12"/>
    <p:sldId id="257" r:id="rId13"/>
    <p:sldId id="264" r:id="rId14"/>
    <p:sldId id="265" r:id="rId15"/>
    <p:sldId id="258" r:id="rId16"/>
    <p:sldId id="370" r:id="rId17"/>
    <p:sldId id="371" r:id="rId18"/>
    <p:sldId id="317" r:id="rId19"/>
    <p:sldId id="372" r:id="rId20"/>
    <p:sldId id="373" r:id="rId21"/>
    <p:sldId id="276" r:id="rId22"/>
    <p:sldId id="275" r:id="rId23"/>
    <p:sldId id="351" r:id="rId24"/>
    <p:sldId id="277" r:id="rId25"/>
    <p:sldId id="378" r:id="rId26"/>
    <p:sldId id="353" r:id="rId27"/>
    <p:sldId id="357" r:id="rId28"/>
    <p:sldId id="358" r:id="rId29"/>
    <p:sldId id="377" r:id="rId30"/>
    <p:sldId id="363" r:id="rId31"/>
    <p:sldId id="364" r:id="rId32"/>
    <p:sldId id="362" r:id="rId33"/>
    <p:sldId id="365" r:id="rId34"/>
    <p:sldId id="272" r:id="rId35"/>
    <p:sldId id="352" r:id="rId36"/>
    <p:sldId id="367" r:id="rId37"/>
    <p:sldId id="368" r:id="rId38"/>
    <p:sldId id="366" r:id="rId39"/>
    <p:sldId id="359" r:id="rId40"/>
    <p:sldId id="360" r:id="rId41"/>
    <p:sldId id="361" r:id="rId42"/>
    <p:sldId id="354" r:id="rId43"/>
    <p:sldId id="376" r:id="rId44"/>
    <p:sldId id="374" r:id="rId45"/>
    <p:sldId id="260" r:id="rId46"/>
    <p:sldId id="267" r:id="rId47"/>
    <p:sldId id="269" r:id="rId48"/>
    <p:sldId id="263" r:id="rId49"/>
    <p:sldId id="266" r:id="rId50"/>
    <p:sldId id="268" r:id="rId51"/>
    <p:sldId id="35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1520"/>
    <a:srgbClr val="F8F5F3"/>
    <a:srgbClr val="4F0F15"/>
    <a:srgbClr val="8A1722"/>
    <a:srgbClr val="4F11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B0FEC-8F7F-4617-87C1-46FA9F20E015}" v="44" dt="2026-09-09T00:51:55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Dobbins" userId="2f7c8dfd-5568-40fe-8f9c-1544162e9583" providerId="ADAL" clId="{3AEC0090-8564-4C8E-8DA9-38B6EB8B8082}"/>
    <pc:docChg chg="undo custSel addSld delSld modSld sldOrd">
      <pc:chgData name="Alison Dobbins" userId="2f7c8dfd-5568-40fe-8f9c-1544162e9583" providerId="ADAL" clId="{3AEC0090-8564-4C8E-8DA9-38B6EB8B8082}" dt="2026-09-09T01:25:42.941" v="1028" actId="20577"/>
      <pc:docMkLst>
        <pc:docMk/>
      </pc:docMkLst>
      <pc:sldChg chg="modSp mod modNotesTx">
        <pc:chgData name="Alison Dobbins" userId="2f7c8dfd-5568-40fe-8f9c-1544162e9583" providerId="ADAL" clId="{3AEC0090-8564-4C8E-8DA9-38B6EB8B8082}" dt="2026-09-09T00:57:26.875" v="431" actId="113"/>
        <pc:sldMkLst>
          <pc:docMk/>
          <pc:sldMk cId="811047232" sldId="257"/>
        </pc:sldMkLst>
        <pc:spChg chg="mod">
          <ac:chgData name="Alison Dobbins" userId="2f7c8dfd-5568-40fe-8f9c-1544162e9583" providerId="ADAL" clId="{3AEC0090-8564-4C8E-8DA9-38B6EB8B8082}" dt="2026-09-09T00:57:26.875" v="431" actId="113"/>
          <ac:spMkLst>
            <pc:docMk/>
            <pc:sldMk cId="811047232" sldId="257"/>
            <ac:spMk id="4" creationId="{B2D15FE2-34A5-5471-35BB-E6DD8CFA68F1}"/>
          </ac:spMkLst>
        </pc:spChg>
        <pc:graphicFrameChg chg="modGraphic">
          <ac:chgData name="Alison Dobbins" userId="2f7c8dfd-5568-40fe-8f9c-1544162e9583" providerId="ADAL" clId="{3AEC0090-8564-4C8E-8DA9-38B6EB8B8082}" dt="2026-09-09T00:56:18.163" v="359" actId="20577"/>
          <ac:graphicFrameMkLst>
            <pc:docMk/>
            <pc:sldMk cId="811047232" sldId="257"/>
            <ac:graphicFrameMk id="6" creationId="{7B07D3BB-2D58-D7CC-3A7B-97A01D0DDB57}"/>
          </ac:graphicFrameMkLst>
        </pc:graphicFrameChg>
      </pc:sldChg>
      <pc:sldChg chg="modSp mod">
        <pc:chgData name="Alison Dobbins" userId="2f7c8dfd-5568-40fe-8f9c-1544162e9583" providerId="ADAL" clId="{3AEC0090-8564-4C8E-8DA9-38B6EB8B8082}" dt="2026-09-09T00:54:29.392" v="242" actId="27918"/>
        <pc:sldMkLst>
          <pc:docMk/>
          <pc:sldMk cId="3321584043" sldId="258"/>
        </pc:sldMkLst>
        <pc:graphicFrameChg chg="modGraphic">
          <ac:chgData name="Alison Dobbins" userId="2f7c8dfd-5568-40fe-8f9c-1544162e9583" providerId="ADAL" clId="{3AEC0090-8564-4C8E-8DA9-38B6EB8B8082}" dt="2026-09-09T00:54:28.596" v="233" actId="20577"/>
          <ac:graphicFrameMkLst>
            <pc:docMk/>
            <pc:sldMk cId="3321584043" sldId="258"/>
            <ac:graphicFrameMk id="5" creationId="{85710022-780F-DA23-6D7C-0E99E7A7001A}"/>
          </ac:graphicFrameMkLst>
        </pc:graphicFrameChg>
      </pc:sldChg>
      <pc:sldChg chg="modSp del mod">
        <pc:chgData name="Alison Dobbins" userId="2f7c8dfd-5568-40fe-8f9c-1544162e9583" providerId="ADAL" clId="{3AEC0090-8564-4C8E-8DA9-38B6EB8B8082}" dt="2026-09-09T00:58:52.150" v="433" actId="2696"/>
        <pc:sldMkLst>
          <pc:docMk/>
          <pc:sldMk cId="2966204357" sldId="259"/>
        </pc:sldMkLst>
        <pc:spChg chg="mod">
          <ac:chgData name="Alison Dobbins" userId="2f7c8dfd-5568-40fe-8f9c-1544162e9583" providerId="ADAL" clId="{3AEC0090-8564-4C8E-8DA9-38B6EB8B8082}" dt="2026-09-09T00:54:47.373" v="254" actId="20577"/>
          <ac:spMkLst>
            <pc:docMk/>
            <pc:sldMk cId="2966204357" sldId="259"/>
            <ac:spMk id="2" creationId="{C2DE2D89-F189-1F18-F5D0-858D4B7E12FB}"/>
          </ac:spMkLst>
        </pc:spChg>
      </pc:sldChg>
      <pc:sldChg chg="modSp mod">
        <pc:chgData name="Alison Dobbins" userId="2f7c8dfd-5568-40fe-8f9c-1544162e9583" providerId="ADAL" clId="{3AEC0090-8564-4C8E-8DA9-38B6EB8B8082}" dt="2026-09-09T00:38:54.435" v="4" actId="20577"/>
        <pc:sldMkLst>
          <pc:docMk/>
          <pc:sldMk cId="3335813452" sldId="260"/>
        </pc:sldMkLst>
        <pc:spChg chg="mod">
          <ac:chgData name="Alison Dobbins" userId="2f7c8dfd-5568-40fe-8f9c-1544162e9583" providerId="ADAL" clId="{3AEC0090-8564-4C8E-8DA9-38B6EB8B8082}" dt="2026-09-09T00:38:54.435" v="4" actId="20577"/>
          <ac:spMkLst>
            <pc:docMk/>
            <pc:sldMk cId="3335813452" sldId="260"/>
            <ac:spMk id="3" creationId="{1F1BDEBB-81BC-6BE5-54AD-0BB34C7427A1}"/>
          </ac:spMkLst>
        </pc:spChg>
      </pc:sldChg>
      <pc:sldChg chg="del">
        <pc:chgData name="Alison Dobbins" userId="2f7c8dfd-5568-40fe-8f9c-1544162e9583" providerId="ADAL" clId="{3AEC0090-8564-4C8E-8DA9-38B6EB8B8082}" dt="2026-09-09T00:39:21.192" v="30" actId="2696"/>
        <pc:sldMkLst>
          <pc:docMk/>
          <pc:sldMk cId="2343282373" sldId="261"/>
        </pc:sldMkLst>
      </pc:sldChg>
      <pc:sldChg chg="modSp mod">
        <pc:chgData name="Alison Dobbins" userId="2f7c8dfd-5568-40fe-8f9c-1544162e9583" providerId="ADAL" clId="{3AEC0090-8564-4C8E-8DA9-38B6EB8B8082}" dt="2026-09-09T00:38:58.989" v="9" actId="20577"/>
        <pc:sldMkLst>
          <pc:docMk/>
          <pc:sldMk cId="3649700748" sldId="263"/>
        </pc:sldMkLst>
        <pc:spChg chg="mod">
          <ac:chgData name="Alison Dobbins" userId="2f7c8dfd-5568-40fe-8f9c-1544162e9583" providerId="ADAL" clId="{3AEC0090-8564-4C8E-8DA9-38B6EB8B8082}" dt="2026-09-09T00:38:58.989" v="9" actId="20577"/>
          <ac:spMkLst>
            <pc:docMk/>
            <pc:sldMk cId="3649700748" sldId="263"/>
            <ac:spMk id="4" creationId="{5A69F786-488D-DB48-D1AC-D824B3402E9C}"/>
          </ac:spMkLst>
        </pc:spChg>
      </pc:sldChg>
      <pc:sldChg chg="modSp mod">
        <pc:chgData name="Alison Dobbins" userId="2f7c8dfd-5568-40fe-8f9c-1544162e9583" providerId="ADAL" clId="{3AEC0090-8564-4C8E-8DA9-38B6EB8B8082}" dt="2026-09-09T00:57:56.618" v="432" actId="114"/>
        <pc:sldMkLst>
          <pc:docMk/>
          <pc:sldMk cId="3467604048" sldId="265"/>
        </pc:sldMkLst>
        <pc:spChg chg="mod">
          <ac:chgData name="Alison Dobbins" userId="2f7c8dfd-5568-40fe-8f9c-1544162e9583" providerId="ADAL" clId="{3AEC0090-8564-4C8E-8DA9-38B6EB8B8082}" dt="2026-09-09T00:57:56.618" v="432" actId="114"/>
          <ac:spMkLst>
            <pc:docMk/>
            <pc:sldMk cId="3467604048" sldId="265"/>
            <ac:spMk id="4" creationId="{FFCBCDB5-5ED6-A707-C8F5-7CE51702B292}"/>
          </ac:spMkLst>
        </pc:spChg>
      </pc:sldChg>
      <pc:sldChg chg="modSp mod">
        <pc:chgData name="Alison Dobbins" userId="2f7c8dfd-5568-40fe-8f9c-1544162e9583" providerId="ADAL" clId="{3AEC0090-8564-4C8E-8DA9-38B6EB8B8082}" dt="2026-09-09T00:39:03.651" v="14" actId="20577"/>
        <pc:sldMkLst>
          <pc:docMk/>
          <pc:sldMk cId="2615406732" sldId="266"/>
        </pc:sldMkLst>
        <pc:spChg chg="mod">
          <ac:chgData name="Alison Dobbins" userId="2f7c8dfd-5568-40fe-8f9c-1544162e9583" providerId="ADAL" clId="{3AEC0090-8564-4C8E-8DA9-38B6EB8B8082}" dt="2026-09-09T00:39:03.651" v="14" actId="20577"/>
          <ac:spMkLst>
            <pc:docMk/>
            <pc:sldMk cId="2615406732" sldId="266"/>
            <ac:spMk id="4" creationId="{1DAFEC57-D9A8-8531-017E-6C57BAC3F931}"/>
          </ac:spMkLst>
        </pc:spChg>
      </pc:sldChg>
      <pc:sldChg chg="modSp mod ord">
        <pc:chgData name="Alison Dobbins" userId="2f7c8dfd-5568-40fe-8f9c-1544162e9583" providerId="ADAL" clId="{3AEC0090-8564-4C8E-8DA9-38B6EB8B8082}" dt="2026-09-09T01:18:47.401" v="881"/>
        <pc:sldMkLst>
          <pc:docMk/>
          <pc:sldMk cId="1219904443" sldId="267"/>
        </pc:sldMkLst>
        <pc:spChg chg="mod">
          <ac:chgData name="Alison Dobbins" userId="2f7c8dfd-5568-40fe-8f9c-1544162e9583" providerId="ADAL" clId="{3AEC0090-8564-4C8E-8DA9-38B6EB8B8082}" dt="2026-09-09T00:39:07.484" v="19" actId="20577"/>
          <ac:spMkLst>
            <pc:docMk/>
            <pc:sldMk cId="1219904443" sldId="267"/>
            <ac:spMk id="4" creationId="{CED384D1-B89F-C6CF-EC94-61759E556835}"/>
          </ac:spMkLst>
        </pc:spChg>
      </pc:sldChg>
      <pc:sldChg chg="modSp mod">
        <pc:chgData name="Alison Dobbins" userId="2f7c8dfd-5568-40fe-8f9c-1544162e9583" providerId="ADAL" clId="{3AEC0090-8564-4C8E-8DA9-38B6EB8B8082}" dt="2026-09-09T00:39:11.155" v="24" actId="20577"/>
        <pc:sldMkLst>
          <pc:docMk/>
          <pc:sldMk cId="2646278799" sldId="268"/>
        </pc:sldMkLst>
        <pc:spChg chg="mod">
          <ac:chgData name="Alison Dobbins" userId="2f7c8dfd-5568-40fe-8f9c-1544162e9583" providerId="ADAL" clId="{3AEC0090-8564-4C8E-8DA9-38B6EB8B8082}" dt="2026-09-09T00:39:11.155" v="24" actId="20577"/>
          <ac:spMkLst>
            <pc:docMk/>
            <pc:sldMk cId="2646278799" sldId="268"/>
            <ac:spMk id="4" creationId="{6402B262-8D06-84A0-814E-EA9E1939F9E7}"/>
          </ac:spMkLst>
        </pc:spChg>
      </pc:sldChg>
      <pc:sldChg chg="modSp mod ord">
        <pc:chgData name="Alison Dobbins" userId="2f7c8dfd-5568-40fe-8f9c-1544162e9583" providerId="ADAL" clId="{3AEC0090-8564-4C8E-8DA9-38B6EB8B8082}" dt="2026-09-09T01:18:50.934" v="883"/>
        <pc:sldMkLst>
          <pc:docMk/>
          <pc:sldMk cId="2797285235" sldId="269"/>
        </pc:sldMkLst>
        <pc:spChg chg="mod">
          <ac:chgData name="Alison Dobbins" userId="2f7c8dfd-5568-40fe-8f9c-1544162e9583" providerId="ADAL" clId="{3AEC0090-8564-4C8E-8DA9-38B6EB8B8082}" dt="2026-09-09T00:39:15.218" v="29" actId="20577"/>
          <ac:spMkLst>
            <pc:docMk/>
            <pc:sldMk cId="2797285235" sldId="269"/>
            <ac:spMk id="4" creationId="{59470052-B576-65DF-AF69-4C65C8169EFC}"/>
          </ac:spMkLst>
        </pc:spChg>
      </pc:sldChg>
      <pc:sldChg chg="ord">
        <pc:chgData name="Alison Dobbins" userId="2f7c8dfd-5568-40fe-8f9c-1544162e9583" providerId="ADAL" clId="{3AEC0090-8564-4C8E-8DA9-38B6EB8B8082}" dt="2026-09-09T01:07:55.038" v="860"/>
        <pc:sldMkLst>
          <pc:docMk/>
          <pc:sldMk cId="1110100891" sldId="272"/>
        </pc:sldMkLst>
      </pc:sldChg>
      <pc:sldChg chg="ord">
        <pc:chgData name="Alison Dobbins" userId="2f7c8dfd-5568-40fe-8f9c-1544162e9583" providerId="ADAL" clId="{3AEC0090-8564-4C8E-8DA9-38B6EB8B8082}" dt="2026-09-09T01:04:23.544" v="822"/>
        <pc:sldMkLst>
          <pc:docMk/>
          <pc:sldMk cId="3202420224" sldId="277"/>
        </pc:sldMkLst>
      </pc:sldChg>
      <pc:sldChg chg="modSp mod">
        <pc:chgData name="Alison Dobbins" userId="2f7c8dfd-5568-40fe-8f9c-1544162e9583" providerId="ADAL" clId="{3AEC0090-8564-4C8E-8DA9-38B6EB8B8082}" dt="2026-09-09T01:07:26.162" v="854" actId="20577"/>
        <pc:sldMkLst>
          <pc:docMk/>
          <pc:sldMk cId="2581405377" sldId="282"/>
        </pc:sldMkLst>
        <pc:spChg chg="mod">
          <ac:chgData name="Alison Dobbins" userId="2f7c8dfd-5568-40fe-8f9c-1544162e9583" providerId="ADAL" clId="{3AEC0090-8564-4C8E-8DA9-38B6EB8B8082}" dt="2026-09-09T01:07:26.162" v="854" actId="20577"/>
          <ac:spMkLst>
            <pc:docMk/>
            <pc:sldMk cId="2581405377" sldId="282"/>
            <ac:spMk id="7" creationId="{50EAE7B4-6D20-667A-28FF-17FF2E71B1EC}"/>
          </ac:spMkLst>
        </pc:spChg>
      </pc:sldChg>
      <pc:sldChg chg="modSp mod">
        <pc:chgData name="Alison Dobbins" userId="2f7c8dfd-5568-40fe-8f9c-1544162e9583" providerId="ADAL" clId="{3AEC0090-8564-4C8E-8DA9-38B6EB8B8082}" dt="2026-09-09T00:55:53.816" v="298" actId="1076"/>
        <pc:sldMkLst>
          <pc:docMk/>
          <pc:sldMk cId="4110654018" sldId="317"/>
        </pc:sldMkLst>
        <pc:spChg chg="mod">
          <ac:chgData name="Alison Dobbins" userId="2f7c8dfd-5568-40fe-8f9c-1544162e9583" providerId="ADAL" clId="{3AEC0090-8564-4C8E-8DA9-38B6EB8B8082}" dt="2026-09-09T00:55:22.524" v="263" actId="20577"/>
          <ac:spMkLst>
            <pc:docMk/>
            <pc:sldMk cId="4110654018" sldId="317"/>
            <ac:spMk id="2" creationId="{D4A6D0F6-DA29-0086-7075-5BAD66B99AF0}"/>
          </ac:spMkLst>
        </pc:spChg>
        <pc:spChg chg="mod">
          <ac:chgData name="Alison Dobbins" userId="2f7c8dfd-5568-40fe-8f9c-1544162e9583" providerId="ADAL" clId="{3AEC0090-8564-4C8E-8DA9-38B6EB8B8082}" dt="2026-09-09T00:55:53.816" v="298" actId="1076"/>
          <ac:spMkLst>
            <pc:docMk/>
            <pc:sldMk cId="4110654018" sldId="317"/>
            <ac:spMk id="8" creationId="{882FF01F-1256-7494-F664-1B03738F8075}"/>
          </ac:spMkLst>
        </pc:spChg>
      </pc:sldChg>
      <pc:sldChg chg="modSp mod modNotesTx">
        <pc:chgData name="Alison Dobbins" userId="2f7c8dfd-5568-40fe-8f9c-1544162e9583" providerId="ADAL" clId="{3AEC0090-8564-4C8E-8DA9-38B6EB8B8082}" dt="2026-09-09T01:20:35.289" v="886" actId="6549"/>
        <pc:sldMkLst>
          <pc:docMk/>
          <pc:sldMk cId="762662627" sldId="323"/>
        </pc:sldMkLst>
        <pc:spChg chg="mod">
          <ac:chgData name="Alison Dobbins" userId="2f7c8dfd-5568-40fe-8f9c-1544162e9583" providerId="ADAL" clId="{3AEC0090-8564-4C8E-8DA9-38B6EB8B8082}" dt="2026-09-09T01:20:17.794" v="885" actId="20577"/>
          <ac:spMkLst>
            <pc:docMk/>
            <pc:sldMk cId="762662627" sldId="323"/>
            <ac:spMk id="3" creationId="{EF895627-6BAB-7964-F97E-1178CA10F117}"/>
          </ac:spMkLst>
        </pc:spChg>
      </pc:sldChg>
      <pc:sldChg chg="modNotesTx">
        <pc:chgData name="Alison Dobbins" userId="2f7c8dfd-5568-40fe-8f9c-1544162e9583" providerId="ADAL" clId="{3AEC0090-8564-4C8E-8DA9-38B6EB8B8082}" dt="2026-09-09T01:20:49.139" v="898" actId="20577"/>
        <pc:sldMkLst>
          <pc:docMk/>
          <pc:sldMk cId="855990232" sldId="324"/>
        </pc:sldMkLst>
      </pc:sldChg>
      <pc:sldChg chg="ord">
        <pc:chgData name="Alison Dobbins" userId="2f7c8dfd-5568-40fe-8f9c-1544162e9583" providerId="ADAL" clId="{3AEC0090-8564-4C8E-8DA9-38B6EB8B8082}" dt="2026-09-09T01:05:03.277" v="830"/>
        <pc:sldMkLst>
          <pc:docMk/>
          <pc:sldMk cId="635192705" sldId="351"/>
        </pc:sldMkLst>
      </pc:sldChg>
      <pc:sldChg chg="ord">
        <pc:chgData name="Alison Dobbins" userId="2f7c8dfd-5568-40fe-8f9c-1544162e9583" providerId="ADAL" clId="{3AEC0090-8564-4C8E-8DA9-38B6EB8B8082}" dt="2026-09-09T01:04:40.382" v="828"/>
        <pc:sldMkLst>
          <pc:docMk/>
          <pc:sldMk cId="3705681401" sldId="352"/>
        </pc:sldMkLst>
      </pc:sldChg>
      <pc:sldChg chg="modSp mod ord">
        <pc:chgData name="Alison Dobbins" userId="2f7c8dfd-5568-40fe-8f9c-1544162e9583" providerId="ADAL" clId="{3AEC0090-8564-4C8E-8DA9-38B6EB8B8082}" dt="2026-09-09T01:08:33.106" v="869" actId="20577"/>
        <pc:sldMkLst>
          <pc:docMk/>
          <pc:sldMk cId="1223484603" sldId="353"/>
        </pc:sldMkLst>
        <pc:spChg chg="mod">
          <ac:chgData name="Alison Dobbins" userId="2f7c8dfd-5568-40fe-8f9c-1544162e9583" providerId="ADAL" clId="{3AEC0090-8564-4C8E-8DA9-38B6EB8B8082}" dt="2026-09-09T01:08:33.106" v="869" actId="20577"/>
          <ac:spMkLst>
            <pc:docMk/>
            <pc:sldMk cId="1223484603" sldId="353"/>
            <ac:spMk id="5" creationId="{1FF30C7B-342E-3DE6-D902-404F569F92A7}"/>
          </ac:spMkLst>
        </pc:spChg>
      </pc:sldChg>
      <pc:sldChg chg="addSp delSp modSp mod">
        <pc:chgData name="Alison Dobbins" userId="2f7c8dfd-5568-40fe-8f9c-1544162e9583" providerId="ADAL" clId="{3AEC0090-8564-4C8E-8DA9-38B6EB8B8082}" dt="2026-09-09T00:51:55.273" v="190" actId="403"/>
        <pc:sldMkLst>
          <pc:docMk/>
          <pc:sldMk cId="638187966" sldId="354"/>
        </pc:sldMkLst>
        <pc:spChg chg="del mod">
          <ac:chgData name="Alison Dobbins" userId="2f7c8dfd-5568-40fe-8f9c-1544162e9583" providerId="ADAL" clId="{3AEC0090-8564-4C8E-8DA9-38B6EB8B8082}" dt="2026-09-09T00:50:01.083" v="61" actId="478"/>
          <ac:spMkLst>
            <pc:docMk/>
            <pc:sldMk cId="638187966" sldId="354"/>
            <ac:spMk id="3" creationId="{81FF9E80-0591-FF2F-923A-74EABB67C184}"/>
          </ac:spMkLst>
        </pc:spChg>
        <pc:spChg chg="mod">
          <ac:chgData name="Alison Dobbins" userId="2f7c8dfd-5568-40fe-8f9c-1544162e9583" providerId="ADAL" clId="{3AEC0090-8564-4C8E-8DA9-38B6EB8B8082}" dt="2026-09-09T00:50:42.363" v="110" actId="20577"/>
          <ac:spMkLst>
            <pc:docMk/>
            <pc:sldMk cId="638187966" sldId="354"/>
            <ac:spMk id="4" creationId="{EEBD6CFD-7EAE-3AFA-0572-9411250D310A}"/>
          </ac:spMkLst>
        </pc:spChg>
        <pc:graphicFrameChg chg="add mod">
          <ac:chgData name="Alison Dobbins" userId="2f7c8dfd-5568-40fe-8f9c-1544162e9583" providerId="ADAL" clId="{3AEC0090-8564-4C8E-8DA9-38B6EB8B8082}" dt="2026-09-09T00:51:55.273" v="190" actId="403"/>
          <ac:graphicFrameMkLst>
            <pc:docMk/>
            <pc:sldMk cId="638187966" sldId="354"/>
            <ac:graphicFrameMk id="5" creationId="{730FE1E3-DC4F-3D9E-FB41-FA82EB57753F}"/>
          </ac:graphicFrameMkLst>
        </pc:graphicFrameChg>
        <pc:picChg chg="del mod">
          <ac:chgData name="Alison Dobbins" userId="2f7c8dfd-5568-40fe-8f9c-1544162e9583" providerId="ADAL" clId="{3AEC0090-8564-4C8E-8DA9-38B6EB8B8082}" dt="2026-09-09T00:50:09.503" v="63" actId="478"/>
          <ac:picMkLst>
            <pc:docMk/>
            <pc:sldMk cId="638187966" sldId="354"/>
            <ac:picMk id="55" creationId="{29763D5F-7824-9DA6-A9FB-90E8025FEB4D}"/>
          </ac:picMkLst>
        </pc:picChg>
      </pc:sldChg>
      <pc:sldChg chg="ord">
        <pc:chgData name="Alison Dobbins" userId="2f7c8dfd-5568-40fe-8f9c-1544162e9583" providerId="ADAL" clId="{3AEC0090-8564-4C8E-8DA9-38B6EB8B8082}" dt="2026-09-09T01:06:34.702" v="844"/>
        <pc:sldMkLst>
          <pc:docMk/>
          <pc:sldMk cId="1223639941" sldId="355"/>
        </pc:sldMkLst>
      </pc:sldChg>
      <pc:sldChg chg="ord">
        <pc:chgData name="Alison Dobbins" userId="2f7c8dfd-5568-40fe-8f9c-1544162e9583" providerId="ADAL" clId="{3AEC0090-8564-4C8E-8DA9-38B6EB8B8082}" dt="2026-09-09T01:05:27.334" v="840"/>
        <pc:sldMkLst>
          <pc:docMk/>
          <pc:sldMk cId="1345876584" sldId="360"/>
        </pc:sldMkLst>
      </pc:sldChg>
      <pc:sldChg chg="ord">
        <pc:chgData name="Alison Dobbins" userId="2f7c8dfd-5568-40fe-8f9c-1544162e9583" providerId="ADAL" clId="{3AEC0090-8564-4C8E-8DA9-38B6EB8B8082}" dt="2026-09-09T01:17:20.457" v="879"/>
        <pc:sldMkLst>
          <pc:docMk/>
          <pc:sldMk cId="2516955239" sldId="361"/>
        </pc:sldMkLst>
      </pc:sldChg>
      <pc:sldChg chg="ord">
        <pc:chgData name="Alison Dobbins" userId="2f7c8dfd-5568-40fe-8f9c-1544162e9583" providerId="ADAL" clId="{3AEC0090-8564-4C8E-8DA9-38B6EB8B8082}" dt="2026-09-09T01:10:50.428" v="873"/>
        <pc:sldMkLst>
          <pc:docMk/>
          <pc:sldMk cId="2579176936" sldId="362"/>
        </pc:sldMkLst>
      </pc:sldChg>
      <pc:sldChg chg="modSp mod">
        <pc:chgData name="Alison Dobbins" userId="2f7c8dfd-5568-40fe-8f9c-1544162e9583" providerId="ADAL" clId="{3AEC0090-8564-4C8E-8DA9-38B6EB8B8082}" dt="2026-09-09T01:03:27.834" v="820" actId="27636"/>
        <pc:sldMkLst>
          <pc:docMk/>
          <pc:sldMk cId="437315185" sldId="372"/>
        </pc:sldMkLst>
        <pc:spChg chg="mod">
          <ac:chgData name="Alison Dobbins" userId="2f7c8dfd-5568-40fe-8f9c-1544162e9583" providerId="ADAL" clId="{3AEC0090-8564-4C8E-8DA9-38B6EB8B8082}" dt="2026-09-09T01:03:25.514" v="818" actId="14100"/>
          <ac:spMkLst>
            <pc:docMk/>
            <pc:sldMk cId="437315185" sldId="372"/>
            <ac:spMk id="2" creationId="{F87A8F83-0E4A-9A57-9011-02184FA63DFA}"/>
          </ac:spMkLst>
        </pc:spChg>
        <pc:spChg chg="mod">
          <ac:chgData name="Alison Dobbins" userId="2f7c8dfd-5568-40fe-8f9c-1544162e9583" providerId="ADAL" clId="{3AEC0090-8564-4C8E-8DA9-38B6EB8B8082}" dt="2026-09-09T01:03:27.834" v="820" actId="27636"/>
          <ac:spMkLst>
            <pc:docMk/>
            <pc:sldMk cId="437315185" sldId="372"/>
            <ac:spMk id="5" creationId="{CB2F7F19-991D-126B-C7EC-3C68CDF8E34F}"/>
          </ac:spMkLst>
        </pc:spChg>
      </pc:sldChg>
      <pc:sldChg chg="addSp delSp modSp add mod">
        <pc:chgData name="Alison Dobbins" userId="2f7c8dfd-5568-40fe-8f9c-1544162e9583" providerId="ADAL" clId="{3AEC0090-8564-4C8E-8DA9-38B6EB8B8082}" dt="2026-09-09T00:51:38.734" v="174" actId="403"/>
        <pc:sldMkLst>
          <pc:docMk/>
          <pc:sldMk cId="2608548654" sldId="376"/>
        </pc:sldMkLst>
        <pc:spChg chg="mod">
          <ac:chgData name="Alison Dobbins" userId="2f7c8dfd-5568-40fe-8f9c-1544162e9583" providerId="ADAL" clId="{3AEC0090-8564-4C8E-8DA9-38B6EB8B8082}" dt="2026-09-09T00:51:04.661" v="144" actId="20577"/>
          <ac:spMkLst>
            <pc:docMk/>
            <pc:sldMk cId="2608548654" sldId="376"/>
            <ac:spMk id="4" creationId="{44C9A343-03D4-3490-CE37-BF83DD735125}"/>
          </ac:spMkLst>
        </pc:spChg>
        <pc:graphicFrameChg chg="add mod">
          <ac:chgData name="Alison Dobbins" userId="2f7c8dfd-5568-40fe-8f9c-1544162e9583" providerId="ADAL" clId="{3AEC0090-8564-4C8E-8DA9-38B6EB8B8082}" dt="2026-09-09T00:51:38.734" v="174" actId="403"/>
          <ac:graphicFrameMkLst>
            <pc:docMk/>
            <pc:sldMk cId="2608548654" sldId="376"/>
            <ac:graphicFrameMk id="3" creationId="{EEB6CA6E-3A31-CCF2-B9DF-312A067301B1}"/>
          </ac:graphicFrameMkLst>
        </pc:graphicFrameChg>
        <pc:graphicFrameChg chg="del">
          <ac:chgData name="Alison Dobbins" userId="2f7c8dfd-5568-40fe-8f9c-1544162e9583" providerId="ADAL" clId="{3AEC0090-8564-4C8E-8DA9-38B6EB8B8082}" dt="2026-09-09T00:51:10.039" v="145" actId="478"/>
          <ac:graphicFrameMkLst>
            <pc:docMk/>
            <pc:sldMk cId="2608548654" sldId="376"/>
            <ac:graphicFrameMk id="5" creationId="{EA5E8F56-BBCA-13D5-57F8-696380C035D5}"/>
          </ac:graphicFrameMkLst>
        </pc:graphicFrameChg>
      </pc:sldChg>
      <pc:sldChg chg="add ord">
        <pc:chgData name="Alison Dobbins" userId="2f7c8dfd-5568-40fe-8f9c-1544162e9583" providerId="ADAL" clId="{3AEC0090-8564-4C8E-8DA9-38B6EB8B8082}" dt="2026-09-09T01:22:36.616" v="902" actId="20578"/>
        <pc:sldMkLst>
          <pc:docMk/>
          <pc:sldMk cId="2848894763" sldId="377"/>
        </pc:sldMkLst>
      </pc:sldChg>
      <pc:sldChg chg="addSp delSp modSp add mod ord">
        <pc:chgData name="Alison Dobbins" userId="2f7c8dfd-5568-40fe-8f9c-1544162e9583" providerId="ADAL" clId="{3AEC0090-8564-4C8E-8DA9-38B6EB8B8082}" dt="2026-09-09T01:25:42.941" v="1028" actId="20577"/>
        <pc:sldMkLst>
          <pc:docMk/>
          <pc:sldMk cId="1379952396" sldId="378"/>
        </pc:sldMkLst>
        <pc:spChg chg="mod">
          <ac:chgData name="Alison Dobbins" userId="2f7c8dfd-5568-40fe-8f9c-1544162e9583" providerId="ADAL" clId="{3AEC0090-8564-4C8E-8DA9-38B6EB8B8082}" dt="2026-09-09T01:25:42.941" v="1028" actId="20577"/>
          <ac:spMkLst>
            <pc:docMk/>
            <pc:sldMk cId="1379952396" sldId="378"/>
            <ac:spMk id="4" creationId="{017FEFCE-C026-D6AC-DA26-48532925F4D1}"/>
          </ac:spMkLst>
        </pc:spChg>
        <pc:spChg chg="add del mod">
          <ac:chgData name="Alison Dobbins" userId="2f7c8dfd-5568-40fe-8f9c-1544162e9583" providerId="ADAL" clId="{3AEC0090-8564-4C8E-8DA9-38B6EB8B8082}" dt="2026-09-09T01:23:19.112" v="1009" actId="20577"/>
          <ac:spMkLst>
            <pc:docMk/>
            <pc:sldMk cId="1379952396" sldId="378"/>
            <ac:spMk id="5" creationId="{825595E1-195D-6F8E-AAE3-A71E8991DC70}"/>
          </ac:spMkLst>
        </pc:spChg>
        <pc:picChg chg="add mod modCrop">
          <ac:chgData name="Alison Dobbins" userId="2f7c8dfd-5568-40fe-8f9c-1544162e9583" providerId="ADAL" clId="{3AEC0090-8564-4C8E-8DA9-38B6EB8B8082}" dt="2026-09-09T01:25:27.485" v="1022" actId="1076"/>
          <ac:picMkLst>
            <pc:docMk/>
            <pc:sldMk cId="1379952396" sldId="378"/>
            <ac:picMk id="6" creationId="{5203AD45-1DBB-C212-B804-44F0403813EF}"/>
          </ac:picMkLst>
        </pc:picChg>
        <pc:picChg chg="add mod modCrop">
          <ac:chgData name="Alison Dobbins" userId="2f7c8dfd-5568-40fe-8f9c-1544162e9583" providerId="ADAL" clId="{3AEC0090-8564-4C8E-8DA9-38B6EB8B8082}" dt="2026-09-09T01:25:30.999" v="1023" actId="1076"/>
          <ac:picMkLst>
            <pc:docMk/>
            <pc:sldMk cId="1379952396" sldId="378"/>
            <ac:picMk id="8" creationId="{9C239CEA-2969-7BCE-32FA-199F3D7504D4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Municipal%20Allocation%202027/Budget%202027%20-%20Options%20for%20Increase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Municipal%20Allocation%202027/Budget%202027%20-%20Options%20for%20Increas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kennetttownship864.sharepoint.com/sites/KFERC/Shared%20Documents/2027%20Budget/2027%20DRAFT%20Budget%20KFERC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/>
              <a:t>2026 Payroll Expenses</a:t>
            </a:r>
            <a:r>
              <a:rPr lang="en-US" sz="3600" baseline="0"/>
              <a:t> - Breakdown</a:t>
            </a:r>
            <a:endParaRPr lang="en-US" sz="3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62F-EF4C-AFF6-E6052414632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2F-EF4C-AFF6-E6052414632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2F-EF4C-AFF6-E6052414632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62F-EF4C-AFF6-E6052414632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62F-EF4C-AFF6-E6052414632F}"/>
              </c:ext>
            </c:extLst>
          </c:dPt>
          <c:dLbls>
            <c:dLbl>
              <c:idx val="2"/>
              <c:layout>
                <c:manualLayout>
                  <c:x val="6.2825601191742922E-2"/>
                  <c:y val="0.24497139780604349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40432361495353E-2"/>
                      <c:h val="0.125950938824954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62F-EF4C-AFF6-E6052414632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Sheet2!$A$4:$A$8</c:f>
              <c:strCache>
                <c:ptCount val="5"/>
                <c:pt idx="0">
                  <c:v>Salaries </c:v>
                </c:pt>
                <c:pt idx="1">
                  <c:v>Payroll Taxes</c:v>
                </c:pt>
                <c:pt idx="2">
                  <c:v>Health Care/Dental Costs </c:v>
                </c:pt>
                <c:pt idx="3">
                  <c:v>Retirement </c:v>
                </c:pt>
                <c:pt idx="4">
                  <c:v>STD/LTD/ACCD</c:v>
                </c:pt>
              </c:strCache>
            </c:strRef>
          </c:cat>
          <c:val>
            <c:numRef>
              <c:f>Sheet2!$B$4:$B$8</c:f>
              <c:numCache>
                <c:formatCode>General</c:formatCode>
                <c:ptCount val="5"/>
                <c:pt idx="0" formatCode="&quot;$&quot;#,##0.00_);[Red]\(&quot;$&quot;#,##0.00\)">
                  <c:v>666920.04</c:v>
                </c:pt>
                <c:pt idx="2" formatCode="&quot;$&quot;#,##0.00_);[Red]\(&quot;$&quot;#,##0.00\)">
                  <c:v>121942.59</c:v>
                </c:pt>
                <c:pt idx="3" formatCode="&quot;$&quot;#,##0.00_);[Red]\(&quot;$&quot;#,##0.00\)">
                  <c:v>12111.78</c:v>
                </c:pt>
                <c:pt idx="4" formatCode="&quot;$&quot;#,##0.00_);[Red]\(&quot;$&quot;#,##0.00\)">
                  <c:v>4739.8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62F-EF4C-AFF6-E6052414632F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162F-EF4C-AFF6-E6052414632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162F-EF4C-AFF6-E6052414632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162F-EF4C-AFF6-E6052414632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162F-EF4C-AFF6-E6052414632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162F-EF4C-AFF6-E605241463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Sheet2!$A$4:$A$8</c:f>
              <c:strCache>
                <c:ptCount val="5"/>
                <c:pt idx="0">
                  <c:v>Salaries </c:v>
                </c:pt>
                <c:pt idx="1">
                  <c:v>Payroll Taxes</c:v>
                </c:pt>
                <c:pt idx="2">
                  <c:v>Health Care/Dental Costs </c:v>
                </c:pt>
                <c:pt idx="3">
                  <c:v>Retirement </c:v>
                </c:pt>
                <c:pt idx="4">
                  <c:v>STD/LTD/ACCD</c:v>
                </c:pt>
              </c:strCache>
            </c:strRef>
          </c:cat>
          <c:val>
            <c:numRef>
              <c:f>Sheet2!$C$4:$C$8</c:f>
              <c:numCache>
                <c:formatCode>General</c:formatCode>
                <c:ptCount val="5"/>
                <c:pt idx="0" formatCode="&quot;$&quot;#,##0.00_);[Red]\(&quot;$&quot;#,##0.00\)">
                  <c:v>737662.5</c:v>
                </c:pt>
                <c:pt idx="2" formatCode="&quot;$&quot;#,##0.00_);[Red]\(&quot;$&quot;#,##0.00\)">
                  <c:v>186117.45</c:v>
                </c:pt>
                <c:pt idx="3" formatCode="&quot;$&quot;#,##0.00_);[Red]\(&quot;$&quot;#,##0.00\)">
                  <c:v>21456.1</c:v>
                </c:pt>
                <c:pt idx="4" formatCode="&quot;$&quot;#,##0.00_);[Red]\(&quot;$&quot;#,##0.00\)">
                  <c:v>5417.13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162F-EF4C-AFF6-E6052414632F}"/>
            </c:ext>
          </c:extLst>
        </c:ser>
        <c:ser>
          <c:idx val="2"/>
          <c:order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162F-EF4C-AFF6-E6052414632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162F-EF4C-AFF6-E6052414632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162F-EF4C-AFF6-E6052414632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162F-EF4C-AFF6-E6052414632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162F-EF4C-AFF6-E605241463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Sheet2!$A$4:$A$8</c:f>
              <c:strCache>
                <c:ptCount val="5"/>
                <c:pt idx="0">
                  <c:v>Salaries </c:v>
                </c:pt>
                <c:pt idx="1">
                  <c:v>Payroll Taxes</c:v>
                </c:pt>
                <c:pt idx="2">
                  <c:v>Health Care/Dental Costs </c:v>
                </c:pt>
                <c:pt idx="3">
                  <c:v>Retirement </c:v>
                </c:pt>
                <c:pt idx="4">
                  <c:v>STD/LTD/ACCD</c:v>
                </c:pt>
              </c:strCache>
            </c:strRef>
          </c:cat>
          <c:val>
            <c:numRef>
              <c:f>Sheet2!$D$4:$D$8</c:f>
              <c:numCache>
                <c:formatCode>General</c:formatCode>
                <c:ptCount val="5"/>
                <c:pt idx="0" formatCode="&quot;$&quot;#,##0.00_);[Red]\(&quot;$&quot;#,##0.00\)">
                  <c:v>229144.21</c:v>
                </c:pt>
                <c:pt idx="2" formatCode="&quot;$&quot;#,##0.00_);[Red]\(&quot;$&quot;#,##0.00\)">
                  <c:v>77198.559999999998</c:v>
                </c:pt>
                <c:pt idx="3" formatCode="&quot;$&quot;#,##0.00_);[Red]\(&quot;$&quot;#,##0.00\)">
                  <c:v>10517.04</c:v>
                </c:pt>
                <c:pt idx="4" formatCode="&quot;$&quot;#,##0.00_);[Red]\(&quot;$&quot;#,##0.00\)">
                  <c:v>2699.64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162F-EF4C-AFF6-E6052414632F}"/>
            </c:ext>
          </c:extLst>
        </c:ser>
        <c:ser>
          <c:idx val="3"/>
          <c:order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2-162F-EF4C-AFF6-E6052414632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162F-EF4C-AFF6-E6052414632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6-162F-EF4C-AFF6-E6052414632F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8-162F-EF4C-AFF6-E6052414632F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A-162F-EF4C-AFF6-E6052414632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Sheet2!$A$4:$A$8</c:f>
              <c:strCache>
                <c:ptCount val="5"/>
                <c:pt idx="0">
                  <c:v>Salaries </c:v>
                </c:pt>
                <c:pt idx="1">
                  <c:v>Payroll Taxes</c:v>
                </c:pt>
                <c:pt idx="2">
                  <c:v>Health Care/Dental Costs </c:v>
                </c:pt>
                <c:pt idx="3">
                  <c:v>Retirement </c:v>
                </c:pt>
                <c:pt idx="4">
                  <c:v>STD/LTD/ACCD</c:v>
                </c:pt>
              </c:strCache>
            </c:strRef>
          </c:cat>
          <c:val>
            <c:numRef>
              <c:f>Sheet2!$E$4:$E$8</c:f>
              <c:numCache>
                <c:formatCode>"$"#,##0.00_);[Red]\("$"#,##0.00\)</c:formatCode>
                <c:ptCount val="5"/>
                <c:pt idx="0">
                  <c:v>1633726.75</c:v>
                </c:pt>
                <c:pt idx="1">
                  <c:v>142790.54999999999</c:v>
                </c:pt>
                <c:pt idx="2">
                  <c:v>385258.6</c:v>
                </c:pt>
                <c:pt idx="3">
                  <c:v>44084.92</c:v>
                </c:pt>
                <c:pt idx="4">
                  <c:v>12856.57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162F-EF4C-AFF6-E6052414632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336427963396469"/>
          <c:y val="0.44297412342687931"/>
          <c:w val="0.22987896360927856"/>
          <c:h val="0.2977589339794063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Operating Increase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'Op increase over time'!$B$1</c:f>
              <c:strCache>
                <c:ptCount val="1"/>
                <c:pt idx="0">
                  <c:v>Amount of Increase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5304969254729242E-2"/>
                  <c:y val="-4.2997355831897267E-2"/>
                </c:manualLayout>
              </c:layout>
              <c:tx>
                <c:rich>
                  <a:bodyPr/>
                  <a:lstStyle/>
                  <a:p>
                    <a:fld id="{4BE38853-909D-450E-B2F0-D51D5AEB831C}" type="VALUE">
                      <a:rPr lang="en-US" sz="240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C04-4BD4-A196-99650D2E1FBD}"/>
                </c:ext>
              </c:extLst>
            </c:dLbl>
            <c:dLbl>
              <c:idx val="1"/>
              <c:layout>
                <c:manualLayout>
                  <c:x val="-7.0135886669720537E-2"/>
                  <c:y val="3.5831129859914386E-2"/>
                </c:manualLayout>
              </c:layout>
              <c:tx>
                <c:rich>
                  <a:bodyPr/>
                  <a:lstStyle/>
                  <a:p>
                    <a:fld id="{088F0FE0-6649-4F3E-9AC2-969094856B32}" type="VALUE">
                      <a:rPr lang="en-US" sz="2400"/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C04-4BD4-A196-99650D2E1F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DC8E318-86B0-4A6D-82E1-F50C6B255F94}" type="VALUE">
                      <a:rPr lang="en-US" sz="24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C04-4BD4-A196-99650D2E1FBD}"/>
                </c:ext>
              </c:extLst>
            </c:dLbl>
            <c:dLbl>
              <c:idx val="3"/>
              <c:layout>
                <c:manualLayout>
                  <c:x val="-5.9255861838044252E-2"/>
                  <c:y val="-2.3887419906609614E-2"/>
                </c:manualLayout>
              </c:layout>
              <c:tx>
                <c:rich>
                  <a:bodyPr/>
                  <a:lstStyle/>
                  <a:p>
                    <a:fld id="{0205AD1E-58C7-4D95-9324-F16C2C23C9DE}" type="VALUE">
                      <a:rPr lang="en-US" sz="2400" i="1">
                        <a:highlight>
                          <a:srgbClr val="FFFF00"/>
                        </a:highlight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53254987518069"/>
                      <c:h val="6.75895486707121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C04-4BD4-A196-99650D2E1F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12700" cap="rnd">
                <a:noFill/>
              </a:ln>
              <a:effectLst/>
            </c:spPr>
            <c:trendlineType val="linear"/>
            <c:dispRSqr val="0"/>
            <c:dispEq val="0"/>
          </c:trendline>
          <c:cat>
            <c:numRef>
              <c:f>'Op increase over time'!$A$2:$A$5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'Op increase over time'!$B$2:$B$5</c:f>
              <c:numCache>
                <c:formatCode>"$"#,##0</c:formatCode>
                <c:ptCount val="4"/>
                <c:pt idx="0">
                  <c:v>607838</c:v>
                </c:pt>
                <c:pt idx="1">
                  <c:v>407387</c:v>
                </c:pt>
                <c:pt idx="2">
                  <c:v>422882</c:v>
                </c:pt>
                <c:pt idx="3">
                  <c:v>646000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AA-44F7-A948-AE39D7E635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18870815"/>
        <c:axId val="1318871295"/>
      </c:lineChart>
      <c:catAx>
        <c:axId val="1318870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8871295"/>
        <c:crosses val="autoZero"/>
        <c:auto val="1"/>
        <c:lblAlgn val="ctr"/>
        <c:lblOffset val="100"/>
        <c:noMultiLvlLbl val="0"/>
      </c:catAx>
      <c:valAx>
        <c:axId val="1318871295"/>
        <c:scaling>
          <c:orientation val="minMax"/>
          <c:min val="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8870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0" cap="none" spc="0" baseline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KFERC Investment in Capital 2019-2026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3.3454316199484309E-2"/>
                  <c:y val="0.179190080754221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F1-4632-A2C4-7963C090550F}"/>
                </c:ext>
              </c:extLst>
            </c:dLbl>
            <c:dLbl>
              <c:idx val="6"/>
              <c:layout>
                <c:manualLayout>
                  <c:x val="-3.4848246041129488E-2"/>
                  <c:y val="0.206595622516632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F1-4632-A2C4-7963C090550F}"/>
                </c:ext>
              </c:extLst>
            </c:dLbl>
            <c:dLbl>
              <c:idx val="7"/>
              <c:layout>
                <c:manualLayout>
                  <c:x val="-3.6242175882774674E-2"/>
                  <c:y val="0.147568301797594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F1-4632-A2C4-7963C0905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Capital!$A$3:$A$10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Capital!$B$3:$B$10</c:f>
              <c:numCache>
                <c:formatCode>"$"#,##0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750000</c:v>
                </c:pt>
                <c:pt idx="6">
                  <c:v>1250000</c:v>
                </c:pt>
                <c:pt idx="7">
                  <c:v>1500000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A-4ED8-ABF9-FE34D70DBA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32941103"/>
        <c:axId val="1490408959"/>
      </c:barChart>
      <c:catAx>
        <c:axId val="2329411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408959"/>
        <c:crosses val="autoZero"/>
        <c:auto val="1"/>
        <c:lblAlgn val="ctr"/>
        <c:lblOffset val="100"/>
        <c:noMultiLvlLbl val="0"/>
      </c:catAx>
      <c:valAx>
        <c:axId val="1490408959"/>
        <c:scaling>
          <c:orientation val="minMax"/>
        </c:scaling>
        <c:delete val="1"/>
        <c:axPos val="l"/>
        <c:numFmt formatCode="&quot;$&quot;#,##0" sourceLinked="1"/>
        <c:majorTickMark val="none"/>
        <c:minorTickMark val="none"/>
        <c:tickLblPos val="nextTo"/>
        <c:crossAx val="232941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Amount of Capital Increase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'Capital increase over time'!$B$13</c:f>
              <c:strCache>
                <c:ptCount val="1"/>
                <c:pt idx="0">
                  <c:v>Amount of increase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4299924549619955E-2"/>
                  <c:y val="-4.6378609136386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D0-4AAC-9C9B-103EF761D60E}"/>
                </c:ext>
              </c:extLst>
            </c:dLbl>
            <c:dLbl>
              <c:idx val="1"/>
              <c:layout>
                <c:manualLayout>
                  <c:x val="-0.17222972553201307"/>
                  <c:y val="-1.68649487768679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0-4AAC-9C9B-103EF761D60E}"/>
                </c:ext>
              </c:extLst>
            </c:dLbl>
            <c:dLbl>
              <c:idx val="2"/>
              <c:layout>
                <c:manualLayout>
                  <c:x val="1.5538543318246586E-3"/>
                  <c:y val="-3.5838016150844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D0-4AAC-9C9B-103EF761D60E}"/>
                </c:ext>
              </c:extLst>
            </c:dLbl>
            <c:dLbl>
              <c:idx val="3"/>
              <c:layout>
                <c:manualLayout>
                  <c:x val="-8.4703688958255391E-2"/>
                  <c:y val="7.1676032301688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D0-4AAC-9C9B-103EF761D60E}"/>
                </c:ext>
              </c:extLst>
            </c:dLbl>
            <c:dLbl>
              <c:idx val="4"/>
              <c:layout>
                <c:manualLayout>
                  <c:x val="-4.1046844558033965E-2"/>
                  <c:y val="6.3243557913254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D0-4AAC-9C9B-103EF761D6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'Capital increase over time'!$A$14:$A$18</c:f>
              <c:strCache>
                <c:ptCount val="4"/>
                <c:pt idx="0">
                  <c:v>No investment in capital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'Capital increase over time'!$B$14:$B$18</c:f>
              <c:numCache>
                <c:formatCode>"$"#,##0</c:formatCode>
                <c:ptCount val="5"/>
                <c:pt idx="0">
                  <c:v>0</c:v>
                </c:pt>
                <c:pt idx="1">
                  <c:v>750000</c:v>
                </c:pt>
                <c:pt idx="2">
                  <c:v>500000</c:v>
                </c:pt>
                <c:pt idx="3">
                  <c:v>250000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F5-4605-9250-34309648B3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3777247"/>
        <c:axId val="233778687"/>
      </c:lineChart>
      <c:catAx>
        <c:axId val="23377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78687"/>
        <c:crosses val="autoZero"/>
        <c:auto val="1"/>
        <c:lblAlgn val="ctr"/>
        <c:lblOffset val="100"/>
        <c:noMultiLvlLbl val="0"/>
      </c:catAx>
      <c:valAx>
        <c:axId val="233778687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233777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Amount of Capital Increase Over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'Capital increase over time'!$B$13</c:f>
              <c:strCache>
                <c:ptCount val="1"/>
                <c:pt idx="0">
                  <c:v>Amount of increase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4299924549619955E-2"/>
                  <c:y val="-4.6378609136386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D0-4AAC-9C9B-103EF761D60E}"/>
                </c:ext>
              </c:extLst>
            </c:dLbl>
            <c:dLbl>
              <c:idx val="1"/>
              <c:layout>
                <c:manualLayout>
                  <c:x val="-0.17222972553201307"/>
                  <c:y val="-1.68649487768679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0-4AAC-9C9B-103EF761D60E}"/>
                </c:ext>
              </c:extLst>
            </c:dLbl>
            <c:dLbl>
              <c:idx val="2"/>
              <c:layout>
                <c:manualLayout>
                  <c:x val="1.5538543318246586E-3"/>
                  <c:y val="-3.5838016150844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D0-4AAC-9C9B-103EF761D60E}"/>
                </c:ext>
              </c:extLst>
            </c:dLbl>
            <c:dLbl>
              <c:idx val="3"/>
              <c:layout>
                <c:manualLayout>
                  <c:x val="-8.4703688958255391E-2"/>
                  <c:y val="7.1676032301688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D0-4AAC-9C9B-103EF761D60E}"/>
                </c:ext>
              </c:extLst>
            </c:dLbl>
            <c:dLbl>
              <c:idx val="4"/>
              <c:layout>
                <c:manualLayout>
                  <c:x val="-4.1046844558033965E-2"/>
                  <c:y val="6.3243557913254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D0-4AAC-9C9B-103EF761D6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'Capital increase over time'!$A$14:$A$18</c:f>
              <c:strCache>
                <c:ptCount val="4"/>
                <c:pt idx="0">
                  <c:v>No investment in capital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'Capital increase over time'!$B$14:$B$18</c:f>
              <c:numCache>
                <c:formatCode>"$"#,##0</c:formatCode>
                <c:ptCount val="5"/>
                <c:pt idx="0">
                  <c:v>0</c:v>
                </c:pt>
                <c:pt idx="1">
                  <c:v>750000</c:v>
                </c:pt>
                <c:pt idx="2">
                  <c:v>500000</c:v>
                </c:pt>
                <c:pt idx="3">
                  <c:v>250000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F5-4605-9250-34309648B3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3777247"/>
        <c:axId val="233778687"/>
      </c:lineChart>
      <c:catAx>
        <c:axId val="23377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78687"/>
        <c:crosses val="autoZero"/>
        <c:auto val="1"/>
        <c:lblAlgn val="ctr"/>
        <c:lblOffset val="100"/>
        <c:noMultiLvlLbl val="0"/>
      </c:catAx>
      <c:valAx>
        <c:axId val="233778687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233777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/>
              <a:t>KFERC Budget 2023-2027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'Increase over time'!$B$3</c:f>
              <c:strCache>
                <c:ptCount val="1"/>
                <c:pt idx="0">
                  <c:v>Total Funding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fld id="{4B333496-359E-4C1A-94E9-90A85B2417A4}" type="VALUE">
                      <a:rPr lang="en-US">
                        <a:highlight>
                          <a:srgbClr val="FFFF00"/>
                        </a:highlight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6BB-4417-9A00-00A2C3608E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'Increase over time'!$A$4:$A$8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'Increase over time'!$B$4:$B$8</c:f>
              <c:numCache>
                <c:formatCode>"$"#,##0.00</c:formatCode>
                <c:ptCount val="5"/>
                <c:pt idx="0">
                  <c:v>3205351.25</c:v>
                </c:pt>
                <c:pt idx="1">
                  <c:v>4563189.84</c:v>
                </c:pt>
                <c:pt idx="2">
                  <c:v>5470189.8399999999</c:v>
                </c:pt>
                <c:pt idx="3">
                  <c:v>6097078.9000000004</c:v>
                </c:pt>
                <c:pt idx="4">
                  <c:v>6793078.9000000004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A-49BD-90B8-EDC59D8FC1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72926576"/>
        <c:axId val="972928016"/>
      </c:barChart>
      <c:catAx>
        <c:axId val="97292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2928016"/>
        <c:crosses val="autoZero"/>
        <c:auto val="1"/>
        <c:lblAlgn val="ctr"/>
        <c:lblOffset val="100"/>
        <c:noMultiLvlLbl val="0"/>
      </c:catAx>
      <c:valAx>
        <c:axId val="972928016"/>
        <c:scaling>
          <c:orientation val="minMax"/>
        </c:scaling>
        <c:delete val="1"/>
        <c:axPos val="l"/>
        <c:numFmt formatCode="&quot;$&quot;#,##0.00" sourceLinked="1"/>
        <c:majorTickMark val="none"/>
        <c:minorTickMark val="none"/>
        <c:tickLblPos val="nextTo"/>
        <c:crossAx val="97292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KFERC</a:t>
            </a:r>
            <a:r>
              <a:rPr lang="en-US" sz="3600" baseline="0" dirty="0"/>
              <a:t> </a:t>
            </a:r>
            <a:r>
              <a:rPr lang="en-US" sz="3600" dirty="0"/>
              <a:t>Budget Increase by Percentage                Uses $696K increase for 2027</a:t>
            </a:r>
          </a:p>
        </c:rich>
      </c:tx>
      <c:layout>
        <c:manualLayout>
          <c:xMode val="edge"/>
          <c:yMode val="edge"/>
          <c:x val="8.5291630391664194E-2"/>
          <c:y val="3.85685974558024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7222222222222221E-2"/>
          <c:y val="0.30076443569553807"/>
          <c:w val="0.93888888888888888"/>
          <c:h val="0.6153546952464275"/>
        </c:manualLayout>
      </c:layout>
      <c:lineChart>
        <c:grouping val="standard"/>
        <c:varyColors val="0"/>
        <c:ser>
          <c:idx val="0"/>
          <c:order val="0"/>
          <c:tx>
            <c:strRef>
              <c:f>'Increase over time'!$B$11</c:f>
              <c:strCache>
                <c:ptCount val="1"/>
                <c:pt idx="0">
                  <c:v>Budget Increase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0"/>
                  <c:y val="-1.9423560387900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CA-4DC4-90E2-0D4A4C83FF86}"/>
                </c:ext>
              </c:extLst>
            </c:dLbl>
            <c:dLbl>
              <c:idx val="2"/>
              <c:layout>
                <c:manualLayout>
                  <c:x val="-1.0251322425077312E-2"/>
                  <c:y val="-4.1005294152233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CA-4DC4-90E2-0D4A4C83FF86}"/>
                </c:ext>
              </c:extLst>
            </c:dLbl>
            <c:dLbl>
              <c:idx val="3"/>
              <c:layout>
                <c:manualLayout>
                  <c:x val="3.4171074750255757E-3"/>
                  <c:y val="-4.963798765796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CA-4DC4-90E2-0D4A4C83FF86}"/>
                </c:ext>
              </c:extLst>
            </c:dLbl>
            <c:dLbl>
              <c:idx val="4"/>
              <c:layout>
                <c:manualLayout>
                  <c:x val="-2.5058788150188947E-2"/>
                  <c:y val="-4.7479814281533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CA-4DC4-90E2-0D4A4C83FF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'Increase over time'!$A$12:$A$16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'Increase over time'!$B$12:$B$16</c:f>
              <c:numCache>
                <c:formatCode>0.00%</c:formatCode>
                <c:ptCount val="5"/>
                <c:pt idx="1">
                  <c:v>0.42361616063138163</c:v>
                </c:pt>
                <c:pt idx="2">
                  <c:v>0.1987644677960626</c:v>
                </c:pt>
                <c:pt idx="3">
                  <c:v>0.11460096968042348</c:v>
                </c:pt>
                <c:pt idx="4">
                  <c:v>0.11415302498381642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CA-4DC4-90E2-0D4A4C83FF8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6635264"/>
        <c:axId val="226638624"/>
      </c:lineChart>
      <c:catAx>
        <c:axId val="22663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38624"/>
        <c:crosses val="autoZero"/>
        <c:auto val="1"/>
        <c:lblAlgn val="ctr"/>
        <c:lblOffset val="100"/>
        <c:noMultiLvlLbl val="0"/>
      </c:catAx>
      <c:valAx>
        <c:axId val="22663862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22663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East</a:t>
            </a:r>
            <a:r>
              <a:rPr lang="en-US" baseline="0"/>
              <a:t> Marlborough 2024-2027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'East M'!$B$6</c:f>
              <c:strCache>
                <c:ptCount val="1"/>
                <c:pt idx="0">
                  <c:v>Contribution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0.11361111111111111"/>
                  <c:y val="-8.79629629629630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FA-46F2-B6E2-CEFF0A6E7117}"/>
                </c:ext>
              </c:extLst>
            </c:dLbl>
            <c:dLbl>
              <c:idx val="1"/>
              <c:layout>
                <c:manualLayout>
                  <c:x val="-0.11361111111111116"/>
                  <c:y val="-8.79629629629630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FA-46F2-B6E2-CEFF0A6E7117}"/>
                </c:ext>
              </c:extLst>
            </c:dLbl>
            <c:dLbl>
              <c:idx val="2"/>
              <c:layout>
                <c:manualLayout>
                  <c:x val="-0.11083333333333334"/>
                  <c:y val="-8.79629629629629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FA-46F2-B6E2-CEFF0A6E7117}"/>
                </c:ext>
              </c:extLst>
            </c:dLbl>
            <c:dLbl>
              <c:idx val="3"/>
              <c:layout>
                <c:manualLayout>
                  <c:x val="-6.62500000000001E-2"/>
                  <c:y val="-5.09259259259259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FA-46F2-B6E2-CEFF0A6E71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'East M'!$A$7:$A$10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'East M'!$B$7:$B$10</c:f>
              <c:numCache>
                <c:formatCode>"$"#,##0.00</c:formatCode>
                <c:ptCount val="4"/>
                <c:pt idx="0">
                  <c:v>1165031.99</c:v>
                </c:pt>
                <c:pt idx="1">
                  <c:v>1393932.51</c:v>
                </c:pt>
                <c:pt idx="2">
                  <c:v>1608450.23</c:v>
                </c:pt>
                <c:pt idx="3">
                  <c:v>1737578.66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FA-46F2-B6E2-CEFF0A6E71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19659807"/>
        <c:axId val="1919660287"/>
      </c:lineChart>
      <c:catAx>
        <c:axId val="191965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9660287"/>
        <c:crosses val="autoZero"/>
        <c:auto val="1"/>
        <c:lblAlgn val="ctr"/>
        <c:lblOffset val="100"/>
        <c:noMultiLvlLbl val="0"/>
      </c:catAx>
      <c:valAx>
        <c:axId val="1919660287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crossAx val="191965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/>
              <a:t>East Marlborough</a:t>
            </a:r>
            <a:r>
              <a:rPr lang="en-US" baseline="0"/>
              <a:t> </a:t>
            </a:r>
            <a:r>
              <a:rPr lang="en-US"/>
              <a:t>increase percentage</a:t>
            </a:r>
          </a:p>
        </c:rich>
      </c:tx>
      <c:layout>
        <c:manualLayout>
          <c:xMode val="edge"/>
          <c:yMode val="edge"/>
          <c:x val="0.11865266841644795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'East M'!$D$6</c:f>
              <c:strCache>
                <c:ptCount val="1"/>
                <c:pt idx="0">
                  <c:v>increase percentage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'East M'!$A$7:$A$10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'East M'!$D$7:$D$10</c:f>
              <c:numCache>
                <c:formatCode>0.00%</c:formatCode>
                <c:ptCount val="4"/>
                <c:pt idx="1">
                  <c:v>0.19647573797522935</c:v>
                </c:pt>
                <c:pt idx="2">
                  <c:v>0.15389390695823571</c:v>
                </c:pt>
                <c:pt idx="3">
                  <c:v>8.0280000000000004E-2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67-4CC9-83BE-E5D6C288354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78122575"/>
        <c:axId val="978123535"/>
      </c:lineChart>
      <c:catAx>
        <c:axId val="978122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8123535"/>
        <c:crosses val="autoZero"/>
        <c:auto val="1"/>
        <c:lblAlgn val="ctr"/>
        <c:lblOffset val="100"/>
        <c:noMultiLvlLbl val="0"/>
      </c:catAx>
      <c:valAx>
        <c:axId val="978123535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978122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2026 EMS Calls YTD (08/31/26)</a:t>
            </a:r>
            <a:r>
              <a:rPr lang="en-US" baseline="0"/>
              <a:t>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Sheet3!$A$2</c:f>
              <c:strCache>
                <c:ptCount val="1"/>
                <c:pt idx="0">
                  <c:v>East Marlborough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Sheet3!$B$2:$P$2</c:f>
              <c:numCache>
                <c:formatCode>General</c:formatCode>
                <c:ptCount val="1"/>
                <c:pt idx="0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2-5E4F-9247-A5CEE2C04E44}"/>
            </c:ext>
          </c:extLst>
        </c:ser>
        <c:ser>
          <c:idx val="1"/>
          <c:order val="1"/>
          <c:tx>
            <c:strRef>
              <c:f>Sheet3!$A$3</c:f>
              <c:strCache>
                <c:ptCount val="1"/>
                <c:pt idx="0">
                  <c:v>Kennett Square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Sheet3!$B$3:$P$3</c:f>
              <c:numCache>
                <c:formatCode>General</c:formatCode>
                <c:ptCount val="1"/>
                <c:pt idx="0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52-5E4F-9247-A5CEE2C04E44}"/>
            </c:ext>
          </c:extLst>
        </c:ser>
        <c:ser>
          <c:idx val="2"/>
          <c:order val="2"/>
          <c:tx>
            <c:strRef>
              <c:f>Sheet3!$A$4</c:f>
              <c:strCache>
                <c:ptCount val="1"/>
                <c:pt idx="0">
                  <c:v>Kennett Township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Sheet3!$B$4:$P$4</c:f>
              <c:numCache>
                <c:formatCode>General</c:formatCode>
                <c:ptCount val="1"/>
                <c:pt idx="0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52-5E4F-9247-A5CEE2C04E44}"/>
            </c:ext>
          </c:extLst>
        </c:ser>
        <c:ser>
          <c:idx val="3"/>
          <c:order val="3"/>
          <c:tx>
            <c:strRef>
              <c:f>Sheet3!$A$5</c:f>
              <c:strCache>
                <c:ptCount val="1"/>
                <c:pt idx="0">
                  <c:v>Newlin 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Sheet3!$B$5:$P$5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52-5E4F-9247-A5CEE2C04E44}"/>
            </c:ext>
          </c:extLst>
        </c:ser>
        <c:ser>
          <c:idx val="4"/>
          <c:order val="4"/>
          <c:tx>
            <c:strRef>
              <c:f>Sheet3!$A$6</c:f>
              <c:strCache>
                <c:ptCount val="1"/>
                <c:pt idx="0">
                  <c:v>Pennsbury Township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Sheet3!$B$6:$P$6</c:f>
              <c:numCache>
                <c:formatCode>General</c:formatCode>
                <c:ptCount val="1"/>
                <c:pt idx="0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52-5E4F-9247-A5CEE2C04E44}"/>
            </c:ext>
          </c:extLst>
        </c:ser>
        <c:ser>
          <c:idx val="5"/>
          <c:order val="5"/>
          <c:tx>
            <c:strRef>
              <c:f>Sheet3!$A$7</c:f>
              <c:strCache>
                <c:ptCount val="1"/>
                <c:pt idx="0">
                  <c:v>Pocopson 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Sheet3!$B$7:$P$7</c:f>
              <c:numCache>
                <c:formatCode>General</c:formatCode>
                <c:ptCount val="1"/>
                <c:pt idx="0">
                  <c:v>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52-5E4F-9247-A5CEE2C04E44}"/>
            </c:ext>
          </c:extLst>
        </c:ser>
        <c:ser>
          <c:idx val="6"/>
          <c:order val="6"/>
          <c:tx>
            <c:strRef>
              <c:f>Sheet3!$A$8</c:f>
              <c:strCache>
                <c:ptCount val="1"/>
                <c:pt idx="0">
                  <c:v>Aid Given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Sheet3!$B$8:$P$8</c:f>
              <c:numCache>
                <c:formatCode>General</c:formatCode>
                <c:ptCount val="1"/>
                <c:pt idx="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52-5E4F-9247-A5CEE2C04E44}"/>
            </c:ext>
          </c:extLst>
        </c:ser>
        <c:ser>
          <c:idx val="7"/>
          <c:order val="7"/>
          <c:tx>
            <c:strRef>
              <c:f>Sheet3!$A$9</c:f>
              <c:strCache>
                <c:ptCount val="1"/>
                <c:pt idx="0">
                  <c:v>Missed Calls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Sheet3!$B$1:$P$1</c:f>
              <c:strCache>
                <c:ptCount val="1"/>
                <c:pt idx="0">
                  <c:v>Responses</c:v>
                </c:pt>
              </c:strCache>
            </c:strRef>
          </c:cat>
          <c:val>
            <c:numRef>
              <c:f>Sheet3!$B$9:$P$9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52-5E4F-9247-A5CEE2C04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7471631"/>
        <c:axId val="887473343"/>
      </c:barChart>
      <c:catAx>
        <c:axId val="88747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473343"/>
        <c:crosses val="autoZero"/>
        <c:auto val="1"/>
        <c:lblAlgn val="ctr"/>
        <c:lblOffset val="100"/>
        <c:noMultiLvlLbl val="0"/>
      </c:catAx>
      <c:valAx>
        <c:axId val="887473343"/>
        <c:scaling>
          <c:orientation val="minMax"/>
          <c:max val="6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47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>
      <cs:styleClr val="auto"/>
    </cs:fillRef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#2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F1C1CD-7669-4548-B669-3E09ED02762D}" type="doc">
      <dgm:prSet loTypeId="urn:microsoft.com/office/officeart/2005/8/layout/vList2" loCatId="list" qsTypeId="urn:microsoft.com/office/officeart/2005/8/quickstyle/simple1#5" qsCatId="simple" csTypeId="urn:microsoft.com/office/officeart/2005/8/colors/accent1_4#2" csCatId="accent1" phldr="1"/>
      <dgm:spPr/>
      <dgm:t>
        <a:bodyPr/>
        <a:lstStyle/>
        <a:p>
          <a:endParaRPr lang="en-US"/>
        </a:p>
      </dgm:t>
    </dgm:pt>
    <dgm:pt modelId="{59714869-3D44-4AFF-B604-31D21AEF97B5}">
      <dgm:prSet/>
      <dgm:spPr/>
      <dgm:t>
        <a:bodyPr/>
        <a:lstStyle/>
        <a:p>
          <a:r>
            <a:rPr lang="en-US" dirty="0"/>
            <a:t>Full Time EMS - 16</a:t>
          </a:r>
        </a:p>
      </dgm:t>
    </dgm:pt>
    <dgm:pt modelId="{0914C963-8E40-4C47-AB7E-246B124A7EDB}" type="parTrans" cxnId="{BB36F88D-6701-43E4-8A78-FF9B0625DE40}">
      <dgm:prSet/>
      <dgm:spPr/>
      <dgm:t>
        <a:bodyPr/>
        <a:lstStyle/>
        <a:p>
          <a:endParaRPr lang="en-US"/>
        </a:p>
      </dgm:t>
    </dgm:pt>
    <dgm:pt modelId="{25B9BB74-4D7F-4500-A360-34C6242E73FA}" type="sibTrans" cxnId="{BB36F88D-6701-43E4-8A78-FF9B0625DE40}">
      <dgm:prSet/>
      <dgm:spPr/>
      <dgm:t>
        <a:bodyPr/>
        <a:lstStyle/>
        <a:p>
          <a:endParaRPr lang="en-US"/>
        </a:p>
      </dgm:t>
    </dgm:pt>
    <dgm:pt modelId="{94D95BC1-6768-41E5-B0E5-E0B9F7E43F09}">
      <dgm:prSet/>
      <dgm:spPr/>
      <dgm:t>
        <a:bodyPr/>
        <a:lstStyle/>
        <a:p>
          <a:r>
            <a:rPr lang="en-US"/>
            <a:t>Fire  Admin - 3 </a:t>
          </a:r>
        </a:p>
      </dgm:t>
    </dgm:pt>
    <dgm:pt modelId="{D1A9E0DF-8E0A-4A8B-8FCD-03C5D77135BA}" type="parTrans" cxnId="{EEC94DA5-3A49-457A-B3EC-351289CC5EB7}">
      <dgm:prSet/>
      <dgm:spPr/>
      <dgm:t>
        <a:bodyPr/>
        <a:lstStyle/>
        <a:p>
          <a:endParaRPr lang="en-US"/>
        </a:p>
      </dgm:t>
    </dgm:pt>
    <dgm:pt modelId="{CFFD3CCB-83D2-4DF8-A7DE-B6AEAA0C8B4A}" type="sibTrans" cxnId="{EEC94DA5-3A49-457A-B3EC-351289CC5EB7}">
      <dgm:prSet/>
      <dgm:spPr/>
      <dgm:t>
        <a:bodyPr/>
        <a:lstStyle/>
        <a:p>
          <a:endParaRPr lang="en-US"/>
        </a:p>
      </dgm:t>
    </dgm:pt>
    <dgm:pt modelId="{0F0ED16A-4EB9-4628-BF84-06F54AE4C7FB}">
      <dgm:prSet/>
      <dgm:spPr/>
      <dgm:t>
        <a:bodyPr/>
        <a:lstStyle/>
        <a:p>
          <a:r>
            <a:rPr lang="en-US"/>
            <a:t>Admin - 4</a:t>
          </a:r>
        </a:p>
      </dgm:t>
    </dgm:pt>
    <dgm:pt modelId="{D8E40C57-15E2-4EBB-86BE-5F8FD04C717D}" type="parTrans" cxnId="{03711750-28D0-460A-89C1-077ECA6B2DF2}">
      <dgm:prSet/>
      <dgm:spPr/>
      <dgm:t>
        <a:bodyPr/>
        <a:lstStyle/>
        <a:p>
          <a:endParaRPr lang="en-US"/>
        </a:p>
      </dgm:t>
    </dgm:pt>
    <dgm:pt modelId="{4C7EE6FD-24E1-49BB-B117-66D033D0FEC1}" type="sibTrans" cxnId="{03711750-28D0-460A-89C1-077ECA6B2DF2}">
      <dgm:prSet/>
      <dgm:spPr/>
      <dgm:t>
        <a:bodyPr/>
        <a:lstStyle/>
        <a:p>
          <a:endParaRPr lang="en-US"/>
        </a:p>
      </dgm:t>
    </dgm:pt>
    <dgm:pt modelId="{6916C90B-8CEA-4B23-A6B1-BC4994198A47}">
      <dgm:prSet/>
      <dgm:spPr/>
      <dgm:t>
        <a:bodyPr/>
        <a:lstStyle/>
        <a:p>
          <a:r>
            <a:rPr lang="en-US"/>
            <a:t>PT/PRN EMS - 30 </a:t>
          </a:r>
        </a:p>
      </dgm:t>
    </dgm:pt>
    <dgm:pt modelId="{3F9A9CDC-0091-4C87-A5E4-758CC57BD889}" type="parTrans" cxnId="{B970FBE3-0D6E-463B-A878-ACED00E58B1E}">
      <dgm:prSet/>
      <dgm:spPr/>
      <dgm:t>
        <a:bodyPr/>
        <a:lstStyle/>
        <a:p>
          <a:endParaRPr lang="en-US"/>
        </a:p>
      </dgm:t>
    </dgm:pt>
    <dgm:pt modelId="{E910EC3D-D04C-4953-8B45-BB98C4649E27}" type="sibTrans" cxnId="{B970FBE3-0D6E-463B-A878-ACED00E58B1E}">
      <dgm:prSet/>
      <dgm:spPr/>
      <dgm:t>
        <a:bodyPr/>
        <a:lstStyle/>
        <a:p>
          <a:endParaRPr lang="en-US"/>
        </a:p>
      </dgm:t>
    </dgm:pt>
    <dgm:pt modelId="{59144548-5588-4EF6-B6FF-CBCEC8B61C74}">
      <dgm:prSet/>
      <dgm:spPr/>
      <dgm:t>
        <a:bodyPr/>
        <a:lstStyle/>
        <a:p>
          <a:r>
            <a:rPr lang="en-US"/>
            <a:t>FT Fire - 10 </a:t>
          </a:r>
        </a:p>
      </dgm:t>
    </dgm:pt>
    <dgm:pt modelId="{FD17E2B2-B847-42B7-A42E-D55FB7713246}" type="parTrans" cxnId="{DBBC5F2F-998E-43CF-B7CB-80AA978E744F}">
      <dgm:prSet/>
      <dgm:spPr/>
      <dgm:t>
        <a:bodyPr/>
        <a:lstStyle/>
        <a:p>
          <a:endParaRPr lang="en-US"/>
        </a:p>
      </dgm:t>
    </dgm:pt>
    <dgm:pt modelId="{253FCF9F-3EEF-447F-96F8-7C64AF94DA72}" type="sibTrans" cxnId="{DBBC5F2F-998E-43CF-B7CB-80AA978E744F}">
      <dgm:prSet/>
      <dgm:spPr/>
      <dgm:t>
        <a:bodyPr/>
        <a:lstStyle/>
        <a:p>
          <a:endParaRPr lang="en-US"/>
        </a:p>
      </dgm:t>
    </dgm:pt>
    <dgm:pt modelId="{E2D96DB7-8FB6-46AB-BBB9-1E2BE5299D5A}">
      <dgm:prSet/>
      <dgm:spPr/>
      <dgm:t>
        <a:bodyPr/>
        <a:lstStyle/>
        <a:p>
          <a:r>
            <a:rPr lang="en-US"/>
            <a:t>PRN Fire – 32</a:t>
          </a:r>
        </a:p>
      </dgm:t>
    </dgm:pt>
    <dgm:pt modelId="{BCE2B257-FE0C-4639-B0E7-CEEC582051DC}" type="parTrans" cxnId="{C22FBC7F-424F-4130-96A8-A35B67C3F99D}">
      <dgm:prSet/>
      <dgm:spPr/>
      <dgm:t>
        <a:bodyPr/>
        <a:lstStyle/>
        <a:p>
          <a:endParaRPr lang="en-US"/>
        </a:p>
      </dgm:t>
    </dgm:pt>
    <dgm:pt modelId="{2DE70A7A-3F56-4D6C-A100-10E3337CCA0D}" type="sibTrans" cxnId="{C22FBC7F-424F-4130-96A8-A35B67C3F99D}">
      <dgm:prSet/>
      <dgm:spPr/>
      <dgm:t>
        <a:bodyPr/>
        <a:lstStyle/>
        <a:p>
          <a:endParaRPr lang="en-US"/>
        </a:p>
      </dgm:t>
    </dgm:pt>
    <dgm:pt modelId="{1B3E91CC-3DB6-49E4-B6A3-60E4D191A010}">
      <dgm:prSet/>
      <dgm:spPr/>
      <dgm:t>
        <a:bodyPr/>
        <a:lstStyle/>
        <a:p>
          <a:r>
            <a:rPr lang="en-US"/>
            <a:t>Total of 33 FT employees currently</a:t>
          </a:r>
        </a:p>
      </dgm:t>
    </dgm:pt>
    <dgm:pt modelId="{827C3802-89E0-4E97-AAC1-34ABAA15EE23}" type="parTrans" cxnId="{785FB472-7E30-40EF-BE6C-B69D356510F9}">
      <dgm:prSet/>
      <dgm:spPr/>
      <dgm:t>
        <a:bodyPr/>
        <a:lstStyle/>
        <a:p>
          <a:endParaRPr lang="en-US"/>
        </a:p>
      </dgm:t>
    </dgm:pt>
    <dgm:pt modelId="{41D8699A-7256-4C3B-BA22-739B4897DB12}" type="sibTrans" cxnId="{785FB472-7E30-40EF-BE6C-B69D356510F9}">
      <dgm:prSet/>
      <dgm:spPr/>
      <dgm:t>
        <a:bodyPr/>
        <a:lstStyle/>
        <a:p>
          <a:endParaRPr lang="en-US"/>
        </a:p>
      </dgm:t>
    </dgm:pt>
    <dgm:pt modelId="{CDAC06B9-D4AE-D946-B4BA-82F0697D363F}" type="pres">
      <dgm:prSet presAssocID="{BDF1C1CD-7669-4548-B669-3E09ED02762D}" presName="linear" presStyleCnt="0">
        <dgm:presLayoutVars>
          <dgm:animLvl val="lvl"/>
          <dgm:resizeHandles val="exact"/>
        </dgm:presLayoutVars>
      </dgm:prSet>
      <dgm:spPr/>
    </dgm:pt>
    <dgm:pt modelId="{8C17A300-D51A-DE41-AD88-24E74DB9D00D}" type="pres">
      <dgm:prSet presAssocID="{59714869-3D44-4AFF-B604-31D21AEF97B5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6B14DD7D-19B5-3E45-9127-06A04E66C5BB}" type="pres">
      <dgm:prSet presAssocID="{25B9BB74-4D7F-4500-A360-34C6242E73FA}" presName="spacer" presStyleCnt="0"/>
      <dgm:spPr/>
    </dgm:pt>
    <dgm:pt modelId="{6C8B8FA1-1112-E74F-B253-BE6CD6B70D37}" type="pres">
      <dgm:prSet presAssocID="{94D95BC1-6768-41E5-B0E5-E0B9F7E43F0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7F3B464-73DD-BE4B-B9A4-A54F978C5A07}" type="pres">
      <dgm:prSet presAssocID="{CFFD3CCB-83D2-4DF8-A7DE-B6AEAA0C8B4A}" presName="spacer" presStyleCnt="0"/>
      <dgm:spPr/>
    </dgm:pt>
    <dgm:pt modelId="{2565852B-6F55-2E47-A3B8-491E3E8A0F3E}" type="pres">
      <dgm:prSet presAssocID="{0F0ED16A-4EB9-4628-BF84-06F54AE4C7FB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44406F6-75E5-4C43-8A70-E762A1E5B3E3}" type="pres">
      <dgm:prSet presAssocID="{4C7EE6FD-24E1-49BB-B117-66D033D0FEC1}" presName="spacer" presStyleCnt="0"/>
      <dgm:spPr/>
    </dgm:pt>
    <dgm:pt modelId="{3E89714F-4FB0-BA43-A718-97DC576292BA}" type="pres">
      <dgm:prSet presAssocID="{6916C90B-8CEA-4B23-A6B1-BC4994198A4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3357AC0-7F2E-6948-9F1E-159436344142}" type="pres">
      <dgm:prSet presAssocID="{E910EC3D-D04C-4953-8B45-BB98C4649E27}" presName="spacer" presStyleCnt="0"/>
      <dgm:spPr/>
    </dgm:pt>
    <dgm:pt modelId="{453E7945-4C26-2240-ABB4-9C79116C2C0C}" type="pres">
      <dgm:prSet presAssocID="{59144548-5588-4EF6-B6FF-CBCEC8B61C7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0632A56-5D7A-6141-955B-F74FCB231B39}" type="pres">
      <dgm:prSet presAssocID="{253FCF9F-3EEF-447F-96F8-7C64AF94DA72}" presName="spacer" presStyleCnt="0"/>
      <dgm:spPr/>
    </dgm:pt>
    <dgm:pt modelId="{653D5A9B-C4DF-7E4E-BCDC-D07EF4D3BAC8}" type="pres">
      <dgm:prSet presAssocID="{E2D96DB7-8FB6-46AB-BBB9-1E2BE5299D5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3BEC3CE-4479-F949-A172-F27BE721A06F}" type="pres">
      <dgm:prSet presAssocID="{2DE70A7A-3F56-4D6C-A100-10E3337CCA0D}" presName="spacer" presStyleCnt="0"/>
      <dgm:spPr/>
    </dgm:pt>
    <dgm:pt modelId="{BC483E7F-E70A-C047-A408-77337A2DB020}" type="pres">
      <dgm:prSet presAssocID="{1B3E91CC-3DB6-49E4-B6A3-60E4D191A01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D7FCA1B-2120-664A-B32D-383C7F6E3268}" type="presOf" srcId="{59714869-3D44-4AFF-B604-31D21AEF97B5}" destId="{8C17A300-D51A-DE41-AD88-24E74DB9D00D}" srcOrd="0" destOrd="0" presId="urn:microsoft.com/office/officeart/2005/8/layout/vList2"/>
    <dgm:cxn modelId="{9769B11F-4528-7048-8B67-EFF1E9649066}" type="presOf" srcId="{E2D96DB7-8FB6-46AB-BBB9-1E2BE5299D5A}" destId="{653D5A9B-C4DF-7E4E-BCDC-D07EF4D3BAC8}" srcOrd="0" destOrd="0" presId="urn:microsoft.com/office/officeart/2005/8/layout/vList2"/>
    <dgm:cxn modelId="{FFE26729-2007-B243-A390-0683645B7626}" type="presOf" srcId="{94D95BC1-6768-41E5-B0E5-E0B9F7E43F09}" destId="{6C8B8FA1-1112-E74F-B253-BE6CD6B70D37}" srcOrd="0" destOrd="0" presId="urn:microsoft.com/office/officeart/2005/8/layout/vList2"/>
    <dgm:cxn modelId="{DBBC552E-775C-7445-A4C3-DED68C8E9844}" type="presOf" srcId="{1B3E91CC-3DB6-49E4-B6A3-60E4D191A010}" destId="{BC483E7F-E70A-C047-A408-77337A2DB020}" srcOrd="0" destOrd="0" presId="urn:microsoft.com/office/officeart/2005/8/layout/vList2"/>
    <dgm:cxn modelId="{DBBC5F2F-998E-43CF-B7CB-80AA978E744F}" srcId="{BDF1C1CD-7669-4548-B669-3E09ED02762D}" destId="{59144548-5588-4EF6-B6FF-CBCEC8B61C74}" srcOrd="4" destOrd="0" parTransId="{FD17E2B2-B847-42B7-A42E-D55FB7713246}" sibTransId="{253FCF9F-3EEF-447F-96F8-7C64AF94DA72}"/>
    <dgm:cxn modelId="{9691024C-C308-F948-A248-EB8F537B12C3}" type="presOf" srcId="{0F0ED16A-4EB9-4628-BF84-06F54AE4C7FB}" destId="{2565852B-6F55-2E47-A3B8-491E3E8A0F3E}" srcOrd="0" destOrd="0" presId="urn:microsoft.com/office/officeart/2005/8/layout/vList2"/>
    <dgm:cxn modelId="{03711750-28D0-460A-89C1-077ECA6B2DF2}" srcId="{BDF1C1CD-7669-4548-B669-3E09ED02762D}" destId="{0F0ED16A-4EB9-4628-BF84-06F54AE4C7FB}" srcOrd="2" destOrd="0" parTransId="{D8E40C57-15E2-4EBB-86BE-5F8FD04C717D}" sibTransId="{4C7EE6FD-24E1-49BB-B117-66D033D0FEC1}"/>
    <dgm:cxn modelId="{785FB472-7E30-40EF-BE6C-B69D356510F9}" srcId="{BDF1C1CD-7669-4548-B669-3E09ED02762D}" destId="{1B3E91CC-3DB6-49E4-B6A3-60E4D191A010}" srcOrd="6" destOrd="0" parTransId="{827C3802-89E0-4E97-AAC1-34ABAA15EE23}" sibTransId="{41D8699A-7256-4C3B-BA22-739B4897DB12}"/>
    <dgm:cxn modelId="{C22FBC7F-424F-4130-96A8-A35B67C3F99D}" srcId="{BDF1C1CD-7669-4548-B669-3E09ED02762D}" destId="{E2D96DB7-8FB6-46AB-BBB9-1E2BE5299D5A}" srcOrd="5" destOrd="0" parTransId="{BCE2B257-FE0C-4639-B0E7-CEEC582051DC}" sibTransId="{2DE70A7A-3F56-4D6C-A100-10E3337CCA0D}"/>
    <dgm:cxn modelId="{BB36F88D-6701-43E4-8A78-FF9B0625DE40}" srcId="{BDF1C1CD-7669-4548-B669-3E09ED02762D}" destId="{59714869-3D44-4AFF-B604-31D21AEF97B5}" srcOrd="0" destOrd="0" parTransId="{0914C963-8E40-4C47-AB7E-246B124A7EDB}" sibTransId="{25B9BB74-4D7F-4500-A360-34C6242E73FA}"/>
    <dgm:cxn modelId="{5A4264A2-FD37-504C-AA44-AF5D8AC3E427}" type="presOf" srcId="{6916C90B-8CEA-4B23-A6B1-BC4994198A47}" destId="{3E89714F-4FB0-BA43-A718-97DC576292BA}" srcOrd="0" destOrd="0" presId="urn:microsoft.com/office/officeart/2005/8/layout/vList2"/>
    <dgm:cxn modelId="{EEC94DA5-3A49-457A-B3EC-351289CC5EB7}" srcId="{BDF1C1CD-7669-4548-B669-3E09ED02762D}" destId="{94D95BC1-6768-41E5-B0E5-E0B9F7E43F09}" srcOrd="1" destOrd="0" parTransId="{D1A9E0DF-8E0A-4A8B-8FCD-03C5D77135BA}" sibTransId="{CFFD3CCB-83D2-4DF8-A7DE-B6AEAA0C8B4A}"/>
    <dgm:cxn modelId="{AF934DAA-5272-0F45-9256-C8E186F11832}" type="presOf" srcId="{BDF1C1CD-7669-4548-B669-3E09ED02762D}" destId="{CDAC06B9-D4AE-D946-B4BA-82F0697D363F}" srcOrd="0" destOrd="0" presId="urn:microsoft.com/office/officeart/2005/8/layout/vList2"/>
    <dgm:cxn modelId="{045954BC-BC51-9044-AA6F-631A2A9A7C46}" type="presOf" srcId="{59144548-5588-4EF6-B6FF-CBCEC8B61C74}" destId="{453E7945-4C26-2240-ABB4-9C79116C2C0C}" srcOrd="0" destOrd="0" presId="urn:microsoft.com/office/officeart/2005/8/layout/vList2"/>
    <dgm:cxn modelId="{B970FBE3-0D6E-463B-A878-ACED00E58B1E}" srcId="{BDF1C1CD-7669-4548-B669-3E09ED02762D}" destId="{6916C90B-8CEA-4B23-A6B1-BC4994198A47}" srcOrd="3" destOrd="0" parTransId="{3F9A9CDC-0091-4C87-A5E4-758CC57BD889}" sibTransId="{E910EC3D-D04C-4953-8B45-BB98C4649E27}"/>
    <dgm:cxn modelId="{04668AA9-A28C-C64A-8841-FF8387227BB2}" type="presParOf" srcId="{CDAC06B9-D4AE-D946-B4BA-82F0697D363F}" destId="{8C17A300-D51A-DE41-AD88-24E74DB9D00D}" srcOrd="0" destOrd="0" presId="urn:microsoft.com/office/officeart/2005/8/layout/vList2"/>
    <dgm:cxn modelId="{385C538A-79E7-9D46-9C07-FA8BF33CFF57}" type="presParOf" srcId="{CDAC06B9-D4AE-D946-B4BA-82F0697D363F}" destId="{6B14DD7D-19B5-3E45-9127-06A04E66C5BB}" srcOrd="1" destOrd="0" presId="urn:microsoft.com/office/officeart/2005/8/layout/vList2"/>
    <dgm:cxn modelId="{57E07EBC-3D8D-0E4A-AE44-FF43A473BFC3}" type="presParOf" srcId="{CDAC06B9-D4AE-D946-B4BA-82F0697D363F}" destId="{6C8B8FA1-1112-E74F-B253-BE6CD6B70D37}" srcOrd="2" destOrd="0" presId="urn:microsoft.com/office/officeart/2005/8/layout/vList2"/>
    <dgm:cxn modelId="{14250C7C-BC01-C34D-8042-0B4AF1EAC599}" type="presParOf" srcId="{CDAC06B9-D4AE-D946-B4BA-82F0697D363F}" destId="{97F3B464-73DD-BE4B-B9A4-A54F978C5A07}" srcOrd="3" destOrd="0" presId="urn:microsoft.com/office/officeart/2005/8/layout/vList2"/>
    <dgm:cxn modelId="{FADED172-3DCB-0D4C-933D-6C7B289631BC}" type="presParOf" srcId="{CDAC06B9-D4AE-D946-B4BA-82F0697D363F}" destId="{2565852B-6F55-2E47-A3B8-491E3E8A0F3E}" srcOrd="4" destOrd="0" presId="urn:microsoft.com/office/officeart/2005/8/layout/vList2"/>
    <dgm:cxn modelId="{4D27CBFD-38EC-044D-BF31-EDCA0946674E}" type="presParOf" srcId="{CDAC06B9-D4AE-D946-B4BA-82F0697D363F}" destId="{D44406F6-75E5-4C43-8A70-E762A1E5B3E3}" srcOrd="5" destOrd="0" presId="urn:microsoft.com/office/officeart/2005/8/layout/vList2"/>
    <dgm:cxn modelId="{B5279D39-F816-7042-A64B-DC3540FB3078}" type="presParOf" srcId="{CDAC06B9-D4AE-D946-B4BA-82F0697D363F}" destId="{3E89714F-4FB0-BA43-A718-97DC576292BA}" srcOrd="6" destOrd="0" presId="urn:microsoft.com/office/officeart/2005/8/layout/vList2"/>
    <dgm:cxn modelId="{7242F4E3-7DF5-2D44-ADD9-91D4B464A302}" type="presParOf" srcId="{CDAC06B9-D4AE-D946-B4BA-82F0697D363F}" destId="{83357AC0-7F2E-6948-9F1E-159436344142}" srcOrd="7" destOrd="0" presId="urn:microsoft.com/office/officeart/2005/8/layout/vList2"/>
    <dgm:cxn modelId="{7F222BB2-CD0B-7849-878C-851F64FEE766}" type="presParOf" srcId="{CDAC06B9-D4AE-D946-B4BA-82F0697D363F}" destId="{453E7945-4C26-2240-ABB4-9C79116C2C0C}" srcOrd="8" destOrd="0" presId="urn:microsoft.com/office/officeart/2005/8/layout/vList2"/>
    <dgm:cxn modelId="{539AFA94-F297-4943-9461-289095F9BEDA}" type="presParOf" srcId="{CDAC06B9-D4AE-D946-B4BA-82F0697D363F}" destId="{00632A56-5D7A-6141-955B-F74FCB231B39}" srcOrd="9" destOrd="0" presId="urn:microsoft.com/office/officeart/2005/8/layout/vList2"/>
    <dgm:cxn modelId="{30A810C7-1F39-ED47-B0FE-D821E48256D9}" type="presParOf" srcId="{CDAC06B9-D4AE-D946-B4BA-82F0697D363F}" destId="{653D5A9B-C4DF-7E4E-BCDC-D07EF4D3BAC8}" srcOrd="10" destOrd="0" presId="urn:microsoft.com/office/officeart/2005/8/layout/vList2"/>
    <dgm:cxn modelId="{33E96B86-9505-544D-950A-D1A245D4F63F}" type="presParOf" srcId="{CDAC06B9-D4AE-D946-B4BA-82F0697D363F}" destId="{E3BEC3CE-4479-F949-A172-F27BE721A06F}" srcOrd="11" destOrd="0" presId="urn:microsoft.com/office/officeart/2005/8/layout/vList2"/>
    <dgm:cxn modelId="{C7619545-8D89-F746-9540-A23E4BF1DBF7}" type="presParOf" srcId="{CDAC06B9-D4AE-D946-B4BA-82F0697D363F}" destId="{BC483E7F-E70A-C047-A408-77337A2DB02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2070EA-C0CB-48F3-940F-4FD4454015CB}" type="doc">
      <dgm:prSet loTypeId="urn:microsoft.com/office/officeart/2005/8/layout/hList1" loCatId="list" qsTypeId="urn:microsoft.com/office/officeart/2005/8/quickstyle/simple1#6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FCFC21AC-9437-445E-8B59-EAD426045F72}">
      <dgm:prSet/>
      <dgm:spPr/>
      <dgm:t>
        <a:bodyPr/>
        <a:lstStyle/>
        <a:p>
          <a:r>
            <a:rPr lang="en-US"/>
            <a:t>Pay Scale </a:t>
          </a:r>
        </a:p>
      </dgm:t>
    </dgm:pt>
    <dgm:pt modelId="{AE34A9AD-3B4E-4BF9-9330-68243675B9D1}" type="parTrans" cxnId="{4DD356EE-573C-430B-B9DE-DF636451CDC0}">
      <dgm:prSet/>
      <dgm:spPr/>
      <dgm:t>
        <a:bodyPr/>
        <a:lstStyle/>
        <a:p>
          <a:endParaRPr lang="en-US"/>
        </a:p>
      </dgm:t>
    </dgm:pt>
    <dgm:pt modelId="{A7675E35-95F6-4DCB-8661-BF007FBE1C2B}" type="sibTrans" cxnId="{4DD356EE-573C-430B-B9DE-DF636451CDC0}">
      <dgm:prSet/>
      <dgm:spPr/>
      <dgm:t>
        <a:bodyPr/>
        <a:lstStyle/>
        <a:p>
          <a:endParaRPr lang="en-US"/>
        </a:p>
      </dgm:t>
    </dgm:pt>
    <dgm:pt modelId="{FEDE6202-C161-48E5-9E80-6F43CA3F77C1}">
      <dgm:prSet/>
      <dgm:spPr/>
      <dgm:t>
        <a:bodyPr/>
        <a:lstStyle/>
        <a:p>
          <a:r>
            <a:rPr lang="en-US"/>
            <a:t>Rate determined by experience, years of service, and certification level </a:t>
          </a:r>
        </a:p>
      </dgm:t>
    </dgm:pt>
    <dgm:pt modelId="{67D54A49-0DE2-41A8-B6C9-3AD380EAC418}" type="parTrans" cxnId="{B4B49FC3-2DC5-4171-BE50-95F4E401A851}">
      <dgm:prSet/>
      <dgm:spPr/>
      <dgm:t>
        <a:bodyPr/>
        <a:lstStyle/>
        <a:p>
          <a:endParaRPr lang="en-US"/>
        </a:p>
      </dgm:t>
    </dgm:pt>
    <dgm:pt modelId="{E9E122CA-4B5F-4E53-A3B4-ADAAB72776FF}" type="sibTrans" cxnId="{B4B49FC3-2DC5-4171-BE50-95F4E401A851}">
      <dgm:prSet/>
      <dgm:spPr/>
      <dgm:t>
        <a:bodyPr/>
        <a:lstStyle/>
        <a:p>
          <a:endParaRPr lang="en-US"/>
        </a:p>
      </dgm:t>
    </dgm:pt>
    <dgm:pt modelId="{F3FBC3C1-BBEA-49B3-9B58-F784336DF4F8}">
      <dgm:prSet/>
      <dgm:spPr/>
      <dgm:t>
        <a:bodyPr/>
        <a:lstStyle/>
        <a:p>
          <a:r>
            <a:rPr lang="en-US"/>
            <a:t>Additional rates ($0.50 - $1.00) for various leadership (Officer, Instructor) and public outreach certifications (CPR instructors, car seat technicians, etc.).</a:t>
          </a:r>
        </a:p>
      </dgm:t>
    </dgm:pt>
    <dgm:pt modelId="{20390C30-52FD-412A-9574-712A5E3896B5}" type="parTrans" cxnId="{2D2DEB00-DAAE-40B3-9735-9A4BA46A264F}">
      <dgm:prSet/>
      <dgm:spPr/>
      <dgm:t>
        <a:bodyPr/>
        <a:lstStyle/>
        <a:p>
          <a:endParaRPr lang="en-US"/>
        </a:p>
      </dgm:t>
    </dgm:pt>
    <dgm:pt modelId="{FBBF465E-EFFA-4119-9CD4-9E9AB04767E0}" type="sibTrans" cxnId="{2D2DEB00-DAAE-40B3-9735-9A4BA46A264F}">
      <dgm:prSet/>
      <dgm:spPr/>
      <dgm:t>
        <a:bodyPr/>
        <a:lstStyle/>
        <a:p>
          <a:endParaRPr lang="en-US"/>
        </a:p>
      </dgm:t>
    </dgm:pt>
    <dgm:pt modelId="{363B1005-E10A-4B6A-A578-4FBCC5552B3C}">
      <dgm:prSet/>
      <dgm:spPr/>
      <dgm:t>
        <a:bodyPr/>
        <a:lstStyle/>
        <a:p>
          <a:r>
            <a:rPr lang="en-US"/>
            <a:t>Benefits Package </a:t>
          </a:r>
        </a:p>
      </dgm:t>
    </dgm:pt>
    <dgm:pt modelId="{D752564C-4C79-4FE4-922C-5A205E483E00}" type="parTrans" cxnId="{3FDBE64F-F0F3-42CA-AA5B-13ACA6659C47}">
      <dgm:prSet/>
      <dgm:spPr/>
      <dgm:t>
        <a:bodyPr/>
        <a:lstStyle/>
        <a:p>
          <a:endParaRPr lang="en-US"/>
        </a:p>
      </dgm:t>
    </dgm:pt>
    <dgm:pt modelId="{A3197902-2EB0-4BA3-88F5-28BE35048A55}" type="sibTrans" cxnId="{3FDBE64F-F0F3-42CA-AA5B-13ACA6659C47}">
      <dgm:prSet/>
      <dgm:spPr/>
      <dgm:t>
        <a:bodyPr/>
        <a:lstStyle/>
        <a:p>
          <a:endParaRPr lang="en-US"/>
        </a:p>
      </dgm:t>
    </dgm:pt>
    <dgm:pt modelId="{CB080C00-7CE1-4493-A4B1-32D787004A7E}">
      <dgm:prSet/>
      <dgm:spPr/>
      <dgm:t>
        <a:bodyPr/>
        <a:lstStyle/>
        <a:p>
          <a:r>
            <a:rPr lang="en-US" dirty="0"/>
            <a:t>Full-time employees receive medical and dental coverage. </a:t>
          </a:r>
        </a:p>
      </dgm:t>
    </dgm:pt>
    <dgm:pt modelId="{5B30603A-0E00-4E2F-BBA4-9B426639CE42}" type="parTrans" cxnId="{8F6AD717-93D5-4E8F-BFFC-24D9E14B74FF}">
      <dgm:prSet/>
      <dgm:spPr/>
      <dgm:t>
        <a:bodyPr/>
        <a:lstStyle/>
        <a:p>
          <a:endParaRPr lang="en-US"/>
        </a:p>
      </dgm:t>
    </dgm:pt>
    <dgm:pt modelId="{6F366246-A14D-4ADD-BBC9-C0CF5100E2A8}" type="sibTrans" cxnId="{8F6AD717-93D5-4E8F-BFFC-24D9E14B74FF}">
      <dgm:prSet/>
      <dgm:spPr/>
      <dgm:t>
        <a:bodyPr/>
        <a:lstStyle/>
        <a:p>
          <a:endParaRPr lang="en-US"/>
        </a:p>
      </dgm:t>
    </dgm:pt>
    <dgm:pt modelId="{7F5E380D-11CF-415D-8985-3C03C3E520E6}">
      <dgm:prSet/>
      <dgm:spPr/>
      <dgm:t>
        <a:bodyPr/>
        <a:lstStyle/>
        <a:p>
          <a:r>
            <a:rPr lang="en-US"/>
            <a:t>Full-time employees = 403b Retirement Fund with 5 percent CO match. </a:t>
          </a:r>
        </a:p>
      </dgm:t>
    </dgm:pt>
    <dgm:pt modelId="{29DC97C8-48E9-467F-98F5-F87D99BDFF0E}" type="parTrans" cxnId="{52A6CEA6-41B4-4E83-BF89-CBB0F70A1370}">
      <dgm:prSet/>
      <dgm:spPr/>
      <dgm:t>
        <a:bodyPr/>
        <a:lstStyle/>
        <a:p>
          <a:endParaRPr lang="en-US"/>
        </a:p>
      </dgm:t>
    </dgm:pt>
    <dgm:pt modelId="{9DB57D54-26D3-4EFC-88C5-3CFC3742051B}" type="sibTrans" cxnId="{52A6CEA6-41B4-4E83-BF89-CBB0F70A1370}">
      <dgm:prSet/>
      <dgm:spPr/>
      <dgm:t>
        <a:bodyPr/>
        <a:lstStyle/>
        <a:p>
          <a:endParaRPr lang="en-US"/>
        </a:p>
      </dgm:t>
    </dgm:pt>
    <dgm:pt modelId="{D546D813-F2D1-4864-9BAC-52D572E7DE46}">
      <dgm:prSet/>
      <dgm:spPr/>
      <dgm:t>
        <a:bodyPr/>
        <a:lstStyle/>
        <a:p>
          <a:r>
            <a:rPr lang="en-US"/>
            <a:t>STD/LTD/Accidental Death and Dismemberment </a:t>
          </a:r>
        </a:p>
      </dgm:t>
    </dgm:pt>
    <dgm:pt modelId="{4A786902-3FF9-4B72-8AC0-EC86585524EB}" type="parTrans" cxnId="{520FEEBD-7DF0-4DEA-B82F-4E7D66905439}">
      <dgm:prSet/>
      <dgm:spPr/>
      <dgm:t>
        <a:bodyPr/>
        <a:lstStyle/>
        <a:p>
          <a:endParaRPr lang="en-US"/>
        </a:p>
      </dgm:t>
    </dgm:pt>
    <dgm:pt modelId="{8102CC6D-AB66-41E2-A581-E1FF70245011}" type="sibTrans" cxnId="{520FEEBD-7DF0-4DEA-B82F-4E7D66905439}">
      <dgm:prSet/>
      <dgm:spPr/>
      <dgm:t>
        <a:bodyPr/>
        <a:lstStyle/>
        <a:p>
          <a:endParaRPr lang="en-US"/>
        </a:p>
      </dgm:t>
    </dgm:pt>
    <dgm:pt modelId="{B668D22C-5C3D-FA40-8CA8-420A234F1353}" type="pres">
      <dgm:prSet presAssocID="{862070EA-C0CB-48F3-940F-4FD4454015CB}" presName="Name0" presStyleCnt="0">
        <dgm:presLayoutVars>
          <dgm:dir/>
          <dgm:animLvl val="lvl"/>
          <dgm:resizeHandles val="exact"/>
        </dgm:presLayoutVars>
      </dgm:prSet>
      <dgm:spPr/>
    </dgm:pt>
    <dgm:pt modelId="{C72E92F9-9BCD-264B-9E18-EBE57D3744A5}" type="pres">
      <dgm:prSet presAssocID="{FCFC21AC-9437-445E-8B59-EAD426045F72}" presName="composite" presStyleCnt="0"/>
      <dgm:spPr/>
    </dgm:pt>
    <dgm:pt modelId="{D11894D6-048B-4041-9151-B26F4A4265D7}" type="pres">
      <dgm:prSet presAssocID="{FCFC21AC-9437-445E-8B59-EAD426045F7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ABC0E4E-2A87-A446-94C7-B6483533CF27}" type="pres">
      <dgm:prSet presAssocID="{FCFC21AC-9437-445E-8B59-EAD426045F72}" presName="desTx" presStyleLbl="alignAccFollowNode1" presStyleIdx="0" presStyleCnt="2">
        <dgm:presLayoutVars>
          <dgm:bulletEnabled val="1"/>
        </dgm:presLayoutVars>
      </dgm:prSet>
      <dgm:spPr/>
    </dgm:pt>
    <dgm:pt modelId="{4C0A24EB-479D-1842-96F2-1FA083FE7659}" type="pres">
      <dgm:prSet presAssocID="{A7675E35-95F6-4DCB-8661-BF007FBE1C2B}" presName="space" presStyleCnt="0"/>
      <dgm:spPr/>
    </dgm:pt>
    <dgm:pt modelId="{4326FE5A-B42C-BE4A-9805-BC1DEA327B50}" type="pres">
      <dgm:prSet presAssocID="{363B1005-E10A-4B6A-A578-4FBCC5552B3C}" presName="composite" presStyleCnt="0"/>
      <dgm:spPr/>
    </dgm:pt>
    <dgm:pt modelId="{DCB9BE60-3F74-E941-977F-E0CBD58BE8FF}" type="pres">
      <dgm:prSet presAssocID="{363B1005-E10A-4B6A-A578-4FBCC5552B3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0614BC5-3EF3-8840-B76C-A52A0A20CE7B}" type="pres">
      <dgm:prSet presAssocID="{363B1005-E10A-4B6A-A578-4FBCC5552B3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D2DEB00-DAAE-40B3-9735-9A4BA46A264F}" srcId="{FCFC21AC-9437-445E-8B59-EAD426045F72}" destId="{F3FBC3C1-BBEA-49B3-9B58-F784336DF4F8}" srcOrd="1" destOrd="0" parTransId="{20390C30-52FD-412A-9574-712A5E3896B5}" sibTransId="{FBBF465E-EFFA-4119-9CD4-9E9AB04767E0}"/>
    <dgm:cxn modelId="{8F6AD717-93D5-4E8F-BFFC-24D9E14B74FF}" srcId="{363B1005-E10A-4B6A-A578-4FBCC5552B3C}" destId="{CB080C00-7CE1-4493-A4B1-32D787004A7E}" srcOrd="0" destOrd="0" parTransId="{5B30603A-0E00-4E2F-BBA4-9B426639CE42}" sibTransId="{6F366246-A14D-4ADD-BBC9-C0CF5100E2A8}"/>
    <dgm:cxn modelId="{EC305222-CCE8-4849-91BC-2BE7AA573687}" type="presOf" srcId="{FCFC21AC-9437-445E-8B59-EAD426045F72}" destId="{D11894D6-048B-4041-9151-B26F4A4265D7}" srcOrd="0" destOrd="0" presId="urn:microsoft.com/office/officeart/2005/8/layout/hList1"/>
    <dgm:cxn modelId="{5F551347-F998-C349-963B-F51F522C6D27}" type="presOf" srcId="{F3FBC3C1-BBEA-49B3-9B58-F784336DF4F8}" destId="{BABC0E4E-2A87-A446-94C7-B6483533CF27}" srcOrd="0" destOrd="1" presId="urn:microsoft.com/office/officeart/2005/8/layout/hList1"/>
    <dgm:cxn modelId="{3FDBE64F-F0F3-42CA-AA5B-13ACA6659C47}" srcId="{862070EA-C0CB-48F3-940F-4FD4454015CB}" destId="{363B1005-E10A-4B6A-A578-4FBCC5552B3C}" srcOrd="1" destOrd="0" parTransId="{D752564C-4C79-4FE4-922C-5A205E483E00}" sibTransId="{A3197902-2EB0-4BA3-88F5-28BE35048A55}"/>
    <dgm:cxn modelId="{00008284-5E6E-204B-9A32-94ADAC75C508}" type="presOf" srcId="{FEDE6202-C161-48E5-9E80-6F43CA3F77C1}" destId="{BABC0E4E-2A87-A446-94C7-B6483533CF27}" srcOrd="0" destOrd="0" presId="urn:microsoft.com/office/officeart/2005/8/layout/hList1"/>
    <dgm:cxn modelId="{17AFBE8D-2C46-B74A-922E-3170F69B6EBF}" type="presOf" srcId="{CB080C00-7CE1-4493-A4B1-32D787004A7E}" destId="{D0614BC5-3EF3-8840-B76C-A52A0A20CE7B}" srcOrd="0" destOrd="0" presId="urn:microsoft.com/office/officeart/2005/8/layout/hList1"/>
    <dgm:cxn modelId="{22118998-4E97-2240-AF4D-B321A3D9A1E0}" type="presOf" srcId="{D546D813-F2D1-4864-9BAC-52D572E7DE46}" destId="{D0614BC5-3EF3-8840-B76C-A52A0A20CE7B}" srcOrd="0" destOrd="2" presId="urn:microsoft.com/office/officeart/2005/8/layout/hList1"/>
    <dgm:cxn modelId="{52A6CEA6-41B4-4E83-BF89-CBB0F70A1370}" srcId="{363B1005-E10A-4B6A-A578-4FBCC5552B3C}" destId="{7F5E380D-11CF-415D-8985-3C03C3E520E6}" srcOrd="1" destOrd="0" parTransId="{29DC97C8-48E9-467F-98F5-F87D99BDFF0E}" sibTransId="{9DB57D54-26D3-4EFC-88C5-3CFC3742051B}"/>
    <dgm:cxn modelId="{0C6333A9-88D4-3D42-9391-76B1FD70F890}" type="presOf" srcId="{363B1005-E10A-4B6A-A578-4FBCC5552B3C}" destId="{DCB9BE60-3F74-E941-977F-E0CBD58BE8FF}" srcOrd="0" destOrd="0" presId="urn:microsoft.com/office/officeart/2005/8/layout/hList1"/>
    <dgm:cxn modelId="{BB605BAF-C3CC-9644-9843-CA2789F50F04}" type="presOf" srcId="{862070EA-C0CB-48F3-940F-4FD4454015CB}" destId="{B668D22C-5C3D-FA40-8CA8-420A234F1353}" srcOrd="0" destOrd="0" presId="urn:microsoft.com/office/officeart/2005/8/layout/hList1"/>
    <dgm:cxn modelId="{520FEEBD-7DF0-4DEA-B82F-4E7D66905439}" srcId="{363B1005-E10A-4B6A-A578-4FBCC5552B3C}" destId="{D546D813-F2D1-4864-9BAC-52D572E7DE46}" srcOrd="2" destOrd="0" parTransId="{4A786902-3FF9-4B72-8AC0-EC86585524EB}" sibTransId="{8102CC6D-AB66-41E2-A581-E1FF70245011}"/>
    <dgm:cxn modelId="{B4B49FC3-2DC5-4171-BE50-95F4E401A851}" srcId="{FCFC21AC-9437-445E-8B59-EAD426045F72}" destId="{FEDE6202-C161-48E5-9E80-6F43CA3F77C1}" srcOrd="0" destOrd="0" parTransId="{67D54A49-0DE2-41A8-B6C9-3AD380EAC418}" sibTransId="{E9E122CA-4B5F-4E53-A3B4-ADAAB72776FF}"/>
    <dgm:cxn modelId="{762DA4EA-5882-A340-B874-63A105BAA48B}" type="presOf" srcId="{7F5E380D-11CF-415D-8985-3C03C3E520E6}" destId="{D0614BC5-3EF3-8840-B76C-A52A0A20CE7B}" srcOrd="0" destOrd="1" presId="urn:microsoft.com/office/officeart/2005/8/layout/hList1"/>
    <dgm:cxn modelId="{4DD356EE-573C-430B-B9DE-DF636451CDC0}" srcId="{862070EA-C0CB-48F3-940F-4FD4454015CB}" destId="{FCFC21AC-9437-445E-8B59-EAD426045F72}" srcOrd="0" destOrd="0" parTransId="{AE34A9AD-3B4E-4BF9-9330-68243675B9D1}" sibTransId="{A7675E35-95F6-4DCB-8661-BF007FBE1C2B}"/>
    <dgm:cxn modelId="{20FA021E-0942-A94B-9EA0-338A80E04D02}" type="presParOf" srcId="{B668D22C-5C3D-FA40-8CA8-420A234F1353}" destId="{C72E92F9-9BCD-264B-9E18-EBE57D3744A5}" srcOrd="0" destOrd="0" presId="urn:microsoft.com/office/officeart/2005/8/layout/hList1"/>
    <dgm:cxn modelId="{BAE2E320-3E9A-124D-9516-9D8D537B4000}" type="presParOf" srcId="{C72E92F9-9BCD-264B-9E18-EBE57D3744A5}" destId="{D11894D6-048B-4041-9151-B26F4A4265D7}" srcOrd="0" destOrd="0" presId="urn:microsoft.com/office/officeart/2005/8/layout/hList1"/>
    <dgm:cxn modelId="{14D1787C-B7BD-AF4A-B97A-626CD7AE5AFC}" type="presParOf" srcId="{C72E92F9-9BCD-264B-9E18-EBE57D3744A5}" destId="{BABC0E4E-2A87-A446-94C7-B6483533CF27}" srcOrd="1" destOrd="0" presId="urn:microsoft.com/office/officeart/2005/8/layout/hList1"/>
    <dgm:cxn modelId="{5EB41986-2E44-E244-99DC-B29D80DD2FF9}" type="presParOf" srcId="{B668D22C-5C3D-FA40-8CA8-420A234F1353}" destId="{4C0A24EB-479D-1842-96F2-1FA083FE7659}" srcOrd="1" destOrd="0" presId="urn:microsoft.com/office/officeart/2005/8/layout/hList1"/>
    <dgm:cxn modelId="{131B2E96-2F5F-AB4B-9378-C796F0BCC530}" type="presParOf" srcId="{B668D22C-5C3D-FA40-8CA8-420A234F1353}" destId="{4326FE5A-B42C-BE4A-9805-BC1DEA327B50}" srcOrd="2" destOrd="0" presId="urn:microsoft.com/office/officeart/2005/8/layout/hList1"/>
    <dgm:cxn modelId="{A58B2710-FE4B-F742-8833-9B3929E92852}" type="presParOf" srcId="{4326FE5A-B42C-BE4A-9805-BC1DEA327B50}" destId="{DCB9BE60-3F74-E941-977F-E0CBD58BE8FF}" srcOrd="0" destOrd="0" presId="urn:microsoft.com/office/officeart/2005/8/layout/hList1"/>
    <dgm:cxn modelId="{1AC3E449-DE1F-6E4D-8B16-CF005924DCFC}" type="presParOf" srcId="{4326FE5A-B42C-BE4A-9805-BC1DEA327B50}" destId="{D0614BC5-3EF3-8840-B76C-A52A0A20CE7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1A4297-3161-49B8-AF80-9E4A56BA6799}" type="doc">
      <dgm:prSet loTypeId="urn:microsoft.com/office/officeart/2018/2/layout/IconVerticalSolidList" loCatId="icon" qsTypeId="urn:microsoft.com/office/officeart/2005/8/quickstyle/simple1#7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3367C5A6-E31D-4B15-9DF7-05F1E29F60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For decades there has been discussion of the looming public safety crisis as membership in the volunteer fire service decreases</a:t>
          </a:r>
          <a:endParaRPr lang="en-US"/>
        </a:p>
      </dgm:t>
    </dgm:pt>
    <dgm:pt modelId="{2F788C02-80AD-4696-B729-1832626344E0}" type="parTrans" cxnId="{9785474A-94BA-40A0-BC36-91415AA4C29D}">
      <dgm:prSet/>
      <dgm:spPr/>
      <dgm:t>
        <a:bodyPr/>
        <a:lstStyle/>
        <a:p>
          <a:endParaRPr lang="en-US"/>
        </a:p>
      </dgm:t>
    </dgm:pt>
    <dgm:pt modelId="{E63362B1-DBD2-4DB7-9BC6-069C8303CE25}" type="sibTrans" cxnId="{9785474A-94BA-40A0-BC36-91415AA4C29D}">
      <dgm:prSet/>
      <dgm:spPr/>
      <dgm:t>
        <a:bodyPr/>
        <a:lstStyle/>
        <a:p>
          <a:endParaRPr lang="en-US"/>
        </a:p>
      </dgm:t>
    </dgm:pt>
    <dgm:pt modelId="{B8A7C374-6237-42B5-A5AA-F0CD1FEA52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In 2018,</a:t>
          </a:r>
          <a:r>
            <a:rPr lang="en-US" b="0" i="0" baseline="0"/>
            <a:t> the PA Senate reported* a severe decline in volunteers over the </a:t>
          </a:r>
          <a:r>
            <a:rPr lang="en-US" b="1" i="0" baseline="0"/>
            <a:t>previous 40 years </a:t>
          </a:r>
          <a:endParaRPr lang="en-US"/>
        </a:p>
      </dgm:t>
    </dgm:pt>
    <dgm:pt modelId="{A5A5459E-E881-4332-9585-206F6256CDB0}" type="parTrans" cxnId="{785F7688-A242-455C-865B-921DFF73E37F}">
      <dgm:prSet/>
      <dgm:spPr/>
      <dgm:t>
        <a:bodyPr/>
        <a:lstStyle/>
        <a:p>
          <a:endParaRPr lang="en-US"/>
        </a:p>
      </dgm:t>
    </dgm:pt>
    <dgm:pt modelId="{DCC2CF66-625C-4F16-A39F-59D34923EBE3}" type="sibTrans" cxnId="{785F7688-A242-455C-865B-921DFF73E37F}">
      <dgm:prSet/>
      <dgm:spPr/>
      <dgm:t>
        <a:bodyPr/>
        <a:lstStyle/>
        <a:p>
          <a:endParaRPr lang="en-US"/>
        </a:p>
      </dgm:t>
    </dgm:pt>
    <dgm:pt modelId="{A5232805-ACFA-4783-9CDF-3B6A9950B8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1" baseline="0"/>
            <a:t>300,000 to 38,000 = </a:t>
          </a:r>
          <a:r>
            <a:rPr lang="en-US" sz="1200" b="1" i="1" baseline="0"/>
            <a:t>overall loss of 262,000 volunteers as of 2018</a:t>
          </a:r>
          <a:endParaRPr lang="en-US" sz="1200" i="1"/>
        </a:p>
      </dgm:t>
    </dgm:pt>
    <dgm:pt modelId="{6EC262E8-8A88-4061-A620-CD3A254EF231}" type="parTrans" cxnId="{CFEBF28B-CA16-4774-BA3E-E0C4B28945EE}">
      <dgm:prSet/>
      <dgm:spPr/>
      <dgm:t>
        <a:bodyPr/>
        <a:lstStyle/>
        <a:p>
          <a:endParaRPr lang="en-US"/>
        </a:p>
      </dgm:t>
    </dgm:pt>
    <dgm:pt modelId="{8664A8EB-D3E3-4A61-A03E-D85E6474299E}" type="sibTrans" cxnId="{CFEBF28B-CA16-4774-BA3E-E0C4B28945EE}">
      <dgm:prSet/>
      <dgm:spPr/>
      <dgm:t>
        <a:bodyPr/>
        <a:lstStyle/>
        <a:p>
          <a:endParaRPr lang="en-US"/>
        </a:p>
      </dgm:t>
    </dgm:pt>
    <dgm:pt modelId="{520FA353-DE20-4B56-B3C3-2234FD11163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1" baseline="0"/>
            <a:t>Volunteer decline is due to changing work and school environment where community members are no longer available on a rapid fire emergency basis. </a:t>
          </a:r>
          <a:endParaRPr lang="en-US" sz="1200" i="1"/>
        </a:p>
      </dgm:t>
    </dgm:pt>
    <dgm:pt modelId="{9F80839E-B788-4C00-BFF3-68BC19FE0E1A}" type="parTrans" cxnId="{ECC00F8E-5218-4AB3-B631-A3ABA3E7A470}">
      <dgm:prSet/>
      <dgm:spPr/>
      <dgm:t>
        <a:bodyPr/>
        <a:lstStyle/>
        <a:p>
          <a:endParaRPr lang="en-US"/>
        </a:p>
      </dgm:t>
    </dgm:pt>
    <dgm:pt modelId="{0B3576F6-F6FD-4A69-B393-AE16140BB6BB}" type="sibTrans" cxnId="{ECC00F8E-5218-4AB3-B631-A3ABA3E7A470}">
      <dgm:prSet/>
      <dgm:spPr/>
      <dgm:t>
        <a:bodyPr/>
        <a:lstStyle/>
        <a:p>
          <a:endParaRPr lang="en-US"/>
        </a:p>
      </dgm:t>
    </dgm:pt>
    <dgm:pt modelId="{22229F4C-59A2-4A84-9558-378AAA8A13F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Fewer than 500 volunteer fire fighters eligible for Chester County Volunteer FF Tax Credit</a:t>
          </a:r>
          <a:endParaRPr lang="en-US"/>
        </a:p>
      </dgm:t>
    </dgm:pt>
    <dgm:pt modelId="{BB42A359-B1EB-43B2-B8B3-C20E21A1B323}" type="parTrans" cxnId="{0564F543-1E76-44D2-BBB5-4C51B3302E88}">
      <dgm:prSet/>
      <dgm:spPr/>
      <dgm:t>
        <a:bodyPr/>
        <a:lstStyle/>
        <a:p>
          <a:endParaRPr lang="en-US"/>
        </a:p>
      </dgm:t>
    </dgm:pt>
    <dgm:pt modelId="{12256B36-788B-49D6-B234-B09B0E425B8E}" type="sibTrans" cxnId="{0564F543-1E76-44D2-BBB5-4C51B3302E88}">
      <dgm:prSet/>
      <dgm:spPr/>
      <dgm:t>
        <a:bodyPr/>
        <a:lstStyle/>
        <a:p>
          <a:endParaRPr lang="en-US"/>
        </a:p>
      </dgm:t>
    </dgm:pt>
    <dgm:pt modelId="{26B33039-87E7-44F2-85E8-E33C0F276F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E9AFE3-7099-447A-BE25-ED0C5FF1274E}" type="parTrans" cxnId="{D0D26AEB-AA8F-4B87-8800-3254C5492A80}">
      <dgm:prSet/>
      <dgm:spPr/>
      <dgm:t>
        <a:bodyPr/>
        <a:lstStyle/>
        <a:p>
          <a:endParaRPr lang="en-US"/>
        </a:p>
      </dgm:t>
    </dgm:pt>
    <dgm:pt modelId="{5AEDBD83-5DEE-4B4B-832C-5FFD86103025}" type="sibTrans" cxnId="{D0D26AEB-AA8F-4B87-8800-3254C5492A80}">
      <dgm:prSet/>
      <dgm:spPr/>
      <dgm:t>
        <a:bodyPr/>
        <a:lstStyle/>
        <a:p>
          <a:endParaRPr lang="en-US"/>
        </a:p>
      </dgm:t>
    </dgm:pt>
    <dgm:pt modelId="{2F2BEFE1-CF6A-4E75-BA39-6495522619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Todays’ equipment in both fire &amp; EMS is both highly complex and demanding, requiring advanced training. </a:t>
          </a:r>
          <a:endParaRPr lang="en-US"/>
        </a:p>
      </dgm:t>
    </dgm:pt>
    <dgm:pt modelId="{4C19088F-4406-489A-B58D-7E2129314CA4}" type="parTrans" cxnId="{7230E474-3245-4D5F-8599-6DAD4D14C52B}">
      <dgm:prSet/>
      <dgm:spPr/>
      <dgm:t>
        <a:bodyPr/>
        <a:lstStyle/>
        <a:p>
          <a:endParaRPr lang="en-US"/>
        </a:p>
      </dgm:t>
    </dgm:pt>
    <dgm:pt modelId="{A8E774D3-C141-4AA0-89EA-78D9597E068B}" type="sibTrans" cxnId="{7230E474-3245-4D5F-8599-6DAD4D14C52B}">
      <dgm:prSet/>
      <dgm:spPr/>
      <dgm:t>
        <a:bodyPr/>
        <a:lstStyle/>
        <a:p>
          <a:endParaRPr lang="en-US"/>
        </a:p>
      </dgm:t>
    </dgm:pt>
    <dgm:pt modelId="{B076A4FB-8259-41B4-B436-748F935EF0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Fire Fighters require an initial 186 hours of training just for Fire Fighter I – two nights per week plus every weekend for 3 months. Plus additional certifications and time each month for ongoing training requirements. </a:t>
          </a:r>
          <a:endParaRPr lang="en-US"/>
        </a:p>
      </dgm:t>
    </dgm:pt>
    <dgm:pt modelId="{DB822196-2797-4D6F-89DD-E61650E81687}" type="parTrans" cxnId="{76D978C7-4359-432A-B572-E521608BB780}">
      <dgm:prSet/>
      <dgm:spPr/>
      <dgm:t>
        <a:bodyPr/>
        <a:lstStyle/>
        <a:p>
          <a:endParaRPr lang="en-US"/>
        </a:p>
      </dgm:t>
    </dgm:pt>
    <dgm:pt modelId="{48FA67E6-733A-485F-A0D4-E3B749022887}" type="sibTrans" cxnId="{76D978C7-4359-432A-B572-E521608BB780}">
      <dgm:prSet/>
      <dgm:spPr/>
      <dgm:t>
        <a:bodyPr/>
        <a:lstStyle/>
        <a:p>
          <a:endParaRPr lang="en-US"/>
        </a:p>
      </dgm:t>
    </dgm:pt>
    <dgm:pt modelId="{9E76A414-E396-4514-A6BE-669B0FC9DE48}" type="pres">
      <dgm:prSet presAssocID="{451A4297-3161-49B8-AF80-9E4A56BA6799}" presName="root" presStyleCnt="0">
        <dgm:presLayoutVars>
          <dgm:dir/>
          <dgm:resizeHandles val="exact"/>
        </dgm:presLayoutVars>
      </dgm:prSet>
      <dgm:spPr/>
    </dgm:pt>
    <dgm:pt modelId="{ACED1E01-7E72-4B42-8A19-61B89588DEE1}" type="pres">
      <dgm:prSet presAssocID="{3367C5A6-E31D-4B15-9DF7-05F1E29F60FE}" presName="compNode" presStyleCnt="0"/>
      <dgm:spPr/>
    </dgm:pt>
    <dgm:pt modelId="{6C0FC090-F827-49D5-B17C-12DCF0FCD286}" type="pres">
      <dgm:prSet presAssocID="{3367C5A6-E31D-4B15-9DF7-05F1E29F60FE}" presName="bgRect" presStyleLbl="bgShp" presStyleIdx="0" presStyleCnt="5"/>
      <dgm:spPr/>
    </dgm:pt>
    <dgm:pt modelId="{10AAB586-F15C-4FD4-8B0C-31AD5F13B527}" type="pres">
      <dgm:prSet presAssocID="{3367C5A6-E31D-4B15-9DF7-05F1E29F60FE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1413B65-59F1-4699-AE43-0E0CB45D6A29}" type="pres">
      <dgm:prSet presAssocID="{3367C5A6-E31D-4B15-9DF7-05F1E29F60FE}" presName="spaceRect" presStyleCnt="0"/>
      <dgm:spPr/>
    </dgm:pt>
    <dgm:pt modelId="{DD681F7A-3AB1-4864-9DE6-E58B00C375B4}" type="pres">
      <dgm:prSet presAssocID="{3367C5A6-E31D-4B15-9DF7-05F1E29F60FE}" presName="parTx" presStyleLbl="revTx" presStyleIdx="0" presStyleCnt="7">
        <dgm:presLayoutVars>
          <dgm:chMax val="0"/>
          <dgm:chPref val="0"/>
        </dgm:presLayoutVars>
      </dgm:prSet>
      <dgm:spPr/>
    </dgm:pt>
    <dgm:pt modelId="{7207C950-2ABB-40A5-8EF5-746EB42AE7D8}" type="pres">
      <dgm:prSet presAssocID="{E63362B1-DBD2-4DB7-9BC6-069C8303CE25}" presName="sibTrans" presStyleCnt="0"/>
      <dgm:spPr/>
    </dgm:pt>
    <dgm:pt modelId="{6437A79F-FB9A-459B-8E0D-BB77F5872D5B}" type="pres">
      <dgm:prSet presAssocID="{B8A7C374-6237-42B5-A5AA-F0CD1FEA5278}" presName="compNode" presStyleCnt="0"/>
      <dgm:spPr/>
    </dgm:pt>
    <dgm:pt modelId="{132E21DC-7371-400E-9442-7BEE6D69937E}" type="pres">
      <dgm:prSet presAssocID="{B8A7C374-6237-42B5-A5AA-F0CD1FEA5278}" presName="bgRect" presStyleLbl="bgShp" presStyleIdx="1" presStyleCnt="5"/>
      <dgm:spPr/>
    </dgm:pt>
    <dgm:pt modelId="{F90FB6D6-BFC4-4320-AAC1-E201AE9B3A0A}" type="pres">
      <dgm:prSet presAssocID="{B8A7C374-6237-42B5-A5AA-F0CD1FEA5278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9C7154AD-DE21-4A54-BE8E-62C1E5F72365}" type="pres">
      <dgm:prSet presAssocID="{B8A7C374-6237-42B5-A5AA-F0CD1FEA5278}" presName="spaceRect" presStyleCnt="0"/>
      <dgm:spPr/>
    </dgm:pt>
    <dgm:pt modelId="{F4785E94-31C3-4170-BD20-208057E34BE1}" type="pres">
      <dgm:prSet presAssocID="{B8A7C374-6237-42B5-A5AA-F0CD1FEA5278}" presName="parTx" presStyleLbl="revTx" presStyleIdx="1" presStyleCnt="7">
        <dgm:presLayoutVars>
          <dgm:chMax val="0"/>
          <dgm:chPref val="0"/>
        </dgm:presLayoutVars>
      </dgm:prSet>
      <dgm:spPr/>
    </dgm:pt>
    <dgm:pt modelId="{DF95155C-14D9-4A63-8DB8-7923CB519639}" type="pres">
      <dgm:prSet presAssocID="{B8A7C374-6237-42B5-A5AA-F0CD1FEA5278}" presName="desTx" presStyleLbl="revTx" presStyleIdx="2" presStyleCnt="7">
        <dgm:presLayoutVars/>
      </dgm:prSet>
      <dgm:spPr/>
    </dgm:pt>
    <dgm:pt modelId="{40716EE2-72C8-41CC-B8D9-B08ED26B9C3E}" type="pres">
      <dgm:prSet presAssocID="{DCC2CF66-625C-4F16-A39F-59D34923EBE3}" presName="sibTrans" presStyleCnt="0"/>
      <dgm:spPr/>
    </dgm:pt>
    <dgm:pt modelId="{77D78FC5-F44E-4354-A9C8-FB33406BB695}" type="pres">
      <dgm:prSet presAssocID="{22229F4C-59A2-4A84-9558-378AAA8A13FA}" presName="compNode" presStyleCnt="0"/>
      <dgm:spPr/>
    </dgm:pt>
    <dgm:pt modelId="{695747D7-49D9-4BC3-A516-62C72129AE9E}" type="pres">
      <dgm:prSet presAssocID="{22229F4C-59A2-4A84-9558-378AAA8A13FA}" presName="bgRect" presStyleLbl="bgShp" presStyleIdx="2" presStyleCnt="5"/>
      <dgm:spPr/>
    </dgm:pt>
    <dgm:pt modelId="{3B53A7C4-94B4-45BF-9811-A4F64E1FAF32}" type="pres">
      <dgm:prSet presAssocID="{22229F4C-59A2-4A84-9558-378AAA8A13F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6BD757DF-1BD2-465F-83D5-A1ACEA77C918}" type="pres">
      <dgm:prSet presAssocID="{22229F4C-59A2-4A84-9558-378AAA8A13FA}" presName="spaceRect" presStyleCnt="0"/>
      <dgm:spPr/>
    </dgm:pt>
    <dgm:pt modelId="{7429A015-1CAC-4A71-B276-363B7FA5F1C2}" type="pres">
      <dgm:prSet presAssocID="{22229F4C-59A2-4A84-9558-378AAA8A13FA}" presName="parTx" presStyleLbl="revTx" presStyleIdx="3" presStyleCnt="7">
        <dgm:presLayoutVars>
          <dgm:chMax val="0"/>
          <dgm:chPref val="0"/>
        </dgm:presLayoutVars>
      </dgm:prSet>
      <dgm:spPr/>
    </dgm:pt>
    <dgm:pt modelId="{8CCB648F-3313-4142-81FD-992AED4F3BA3}" type="pres">
      <dgm:prSet presAssocID="{22229F4C-59A2-4A84-9558-378AAA8A13FA}" presName="desTx" presStyleLbl="revTx" presStyleIdx="4" presStyleCnt="7">
        <dgm:presLayoutVars/>
      </dgm:prSet>
      <dgm:spPr/>
    </dgm:pt>
    <dgm:pt modelId="{BA4EBF4C-8B7F-4FEB-96A7-BF2307084F74}" type="pres">
      <dgm:prSet presAssocID="{12256B36-788B-49D6-B234-B09B0E425B8E}" presName="sibTrans" presStyleCnt="0"/>
      <dgm:spPr/>
    </dgm:pt>
    <dgm:pt modelId="{6284965B-F804-4A55-BF0F-4412A2517B72}" type="pres">
      <dgm:prSet presAssocID="{2F2BEFE1-CF6A-4E75-BA39-64955226193A}" presName="compNode" presStyleCnt="0"/>
      <dgm:spPr/>
    </dgm:pt>
    <dgm:pt modelId="{F0C09359-206E-4F34-9200-2ED2FF9B24FD}" type="pres">
      <dgm:prSet presAssocID="{2F2BEFE1-CF6A-4E75-BA39-64955226193A}" presName="bgRect" presStyleLbl="bgShp" presStyleIdx="3" presStyleCnt="5"/>
      <dgm:spPr/>
    </dgm:pt>
    <dgm:pt modelId="{B10B0A64-7B65-4A69-AD39-4FB6FA98E9EB}" type="pres">
      <dgm:prSet presAssocID="{2F2BEFE1-CF6A-4E75-BA39-64955226193A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BACB5024-C49E-4B4D-BC8D-8F8ADBB00B3C}" type="pres">
      <dgm:prSet presAssocID="{2F2BEFE1-CF6A-4E75-BA39-64955226193A}" presName="spaceRect" presStyleCnt="0"/>
      <dgm:spPr/>
    </dgm:pt>
    <dgm:pt modelId="{D72CDDAA-C0E3-436E-9886-B5D4A2F56F98}" type="pres">
      <dgm:prSet presAssocID="{2F2BEFE1-CF6A-4E75-BA39-64955226193A}" presName="parTx" presStyleLbl="revTx" presStyleIdx="5" presStyleCnt="7">
        <dgm:presLayoutVars>
          <dgm:chMax val="0"/>
          <dgm:chPref val="0"/>
        </dgm:presLayoutVars>
      </dgm:prSet>
      <dgm:spPr/>
    </dgm:pt>
    <dgm:pt modelId="{67D8602E-37C6-45F5-AF08-93208C4A62B4}" type="pres">
      <dgm:prSet presAssocID="{A8E774D3-C141-4AA0-89EA-78D9597E068B}" presName="sibTrans" presStyleCnt="0"/>
      <dgm:spPr/>
    </dgm:pt>
    <dgm:pt modelId="{F9E2F135-72FD-490B-9CA2-F81B4146E61D}" type="pres">
      <dgm:prSet presAssocID="{B076A4FB-8259-41B4-B436-748F935EF0AD}" presName="compNode" presStyleCnt="0"/>
      <dgm:spPr/>
    </dgm:pt>
    <dgm:pt modelId="{0734F1B0-C13F-4AE0-9980-B1213683C41C}" type="pres">
      <dgm:prSet presAssocID="{B076A4FB-8259-41B4-B436-748F935EF0AD}" presName="bgRect" presStyleLbl="bgShp" presStyleIdx="4" presStyleCnt="5"/>
      <dgm:spPr/>
    </dgm:pt>
    <dgm:pt modelId="{C9BF90A7-7C28-4263-9D5D-1DC764F0D63D}" type="pres">
      <dgm:prSet presAssocID="{B076A4FB-8259-41B4-B436-748F935EF0AD}" presName="iconRect" presStyleLbl="node1" presStyleIdx="4" presStyleCnt="5"/>
      <dgm:spPr>
        <a:blipFill>
          <a:blip xmlns:r="http://schemas.openxmlformats.org/officeDocument/2006/relationships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D0CAC93E-F6D4-4DD1-8EC4-B003470B82B0}" type="pres">
      <dgm:prSet presAssocID="{B076A4FB-8259-41B4-B436-748F935EF0AD}" presName="spaceRect" presStyleCnt="0"/>
      <dgm:spPr/>
    </dgm:pt>
    <dgm:pt modelId="{3889232C-BCD3-4A9A-B66A-738FDFD7DBC6}" type="pres">
      <dgm:prSet presAssocID="{B076A4FB-8259-41B4-B436-748F935EF0AD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6507E303-C41A-475B-A9AD-F87B73BDF7FE}" type="presOf" srcId="{2F2BEFE1-CF6A-4E75-BA39-64955226193A}" destId="{D72CDDAA-C0E3-436E-9886-B5D4A2F56F98}" srcOrd="0" destOrd="0" presId="urn:microsoft.com/office/officeart/2018/2/layout/IconVerticalSolidList"/>
    <dgm:cxn modelId="{69959113-1629-4390-86E3-2329D6FC7820}" type="presOf" srcId="{B8A7C374-6237-42B5-A5AA-F0CD1FEA5278}" destId="{F4785E94-31C3-4170-BD20-208057E34BE1}" srcOrd="0" destOrd="0" presId="urn:microsoft.com/office/officeart/2018/2/layout/IconVerticalSolidList"/>
    <dgm:cxn modelId="{BFE1CF13-4445-4CE3-9C8B-F747EFE30E58}" type="presOf" srcId="{22229F4C-59A2-4A84-9558-378AAA8A13FA}" destId="{7429A015-1CAC-4A71-B276-363B7FA5F1C2}" srcOrd="0" destOrd="0" presId="urn:microsoft.com/office/officeart/2018/2/layout/IconVerticalSolidList"/>
    <dgm:cxn modelId="{719B0F43-2B7E-4CD4-85A0-A690F2B018C2}" type="presOf" srcId="{451A4297-3161-49B8-AF80-9E4A56BA6799}" destId="{9E76A414-E396-4514-A6BE-669B0FC9DE48}" srcOrd="0" destOrd="0" presId="urn:microsoft.com/office/officeart/2018/2/layout/IconVerticalSolidList"/>
    <dgm:cxn modelId="{0564F543-1E76-44D2-BBB5-4C51B3302E88}" srcId="{451A4297-3161-49B8-AF80-9E4A56BA6799}" destId="{22229F4C-59A2-4A84-9558-378AAA8A13FA}" srcOrd="2" destOrd="0" parTransId="{BB42A359-B1EB-43B2-B8B3-C20E21A1B323}" sibTransId="{12256B36-788B-49D6-B234-B09B0E425B8E}"/>
    <dgm:cxn modelId="{9785474A-94BA-40A0-BC36-91415AA4C29D}" srcId="{451A4297-3161-49B8-AF80-9E4A56BA6799}" destId="{3367C5A6-E31D-4B15-9DF7-05F1E29F60FE}" srcOrd="0" destOrd="0" parTransId="{2F788C02-80AD-4696-B729-1832626344E0}" sibTransId="{E63362B1-DBD2-4DB7-9BC6-069C8303CE25}"/>
    <dgm:cxn modelId="{32024453-5E3F-44D7-B555-74AAE9043680}" type="presOf" srcId="{520FA353-DE20-4B56-B3C3-2234FD111638}" destId="{DF95155C-14D9-4A63-8DB8-7923CB519639}" srcOrd="0" destOrd="1" presId="urn:microsoft.com/office/officeart/2018/2/layout/IconVerticalSolidList"/>
    <dgm:cxn modelId="{85005553-3EEB-4FC5-A074-F5741D91E5D7}" type="presOf" srcId="{26B33039-87E7-44F2-85E8-E33C0F276F6D}" destId="{8CCB648F-3313-4142-81FD-992AED4F3BA3}" srcOrd="0" destOrd="0" presId="urn:microsoft.com/office/officeart/2018/2/layout/IconVerticalSolidList"/>
    <dgm:cxn modelId="{9FD12A74-E77A-4DB3-9BD5-842081EE78AD}" type="presOf" srcId="{B076A4FB-8259-41B4-B436-748F935EF0AD}" destId="{3889232C-BCD3-4A9A-B66A-738FDFD7DBC6}" srcOrd="0" destOrd="0" presId="urn:microsoft.com/office/officeart/2018/2/layout/IconVerticalSolidList"/>
    <dgm:cxn modelId="{7230E474-3245-4D5F-8599-6DAD4D14C52B}" srcId="{451A4297-3161-49B8-AF80-9E4A56BA6799}" destId="{2F2BEFE1-CF6A-4E75-BA39-64955226193A}" srcOrd="3" destOrd="0" parTransId="{4C19088F-4406-489A-B58D-7E2129314CA4}" sibTransId="{A8E774D3-C141-4AA0-89EA-78D9597E068B}"/>
    <dgm:cxn modelId="{785F7688-A242-455C-865B-921DFF73E37F}" srcId="{451A4297-3161-49B8-AF80-9E4A56BA6799}" destId="{B8A7C374-6237-42B5-A5AA-F0CD1FEA5278}" srcOrd="1" destOrd="0" parTransId="{A5A5459E-E881-4332-9585-206F6256CDB0}" sibTransId="{DCC2CF66-625C-4F16-A39F-59D34923EBE3}"/>
    <dgm:cxn modelId="{4C868B89-F1F8-4E29-B76A-EE7F4E0D2A9F}" type="presOf" srcId="{3367C5A6-E31D-4B15-9DF7-05F1E29F60FE}" destId="{DD681F7A-3AB1-4864-9DE6-E58B00C375B4}" srcOrd="0" destOrd="0" presId="urn:microsoft.com/office/officeart/2018/2/layout/IconVerticalSolidList"/>
    <dgm:cxn modelId="{CFEBF28B-CA16-4774-BA3E-E0C4B28945EE}" srcId="{B8A7C374-6237-42B5-A5AA-F0CD1FEA5278}" destId="{A5232805-ACFA-4783-9CDF-3B6A9950B80A}" srcOrd="0" destOrd="0" parTransId="{6EC262E8-8A88-4061-A620-CD3A254EF231}" sibTransId="{8664A8EB-D3E3-4A61-A03E-D85E6474299E}"/>
    <dgm:cxn modelId="{ECC00F8E-5218-4AB3-B631-A3ABA3E7A470}" srcId="{B8A7C374-6237-42B5-A5AA-F0CD1FEA5278}" destId="{520FA353-DE20-4B56-B3C3-2234FD111638}" srcOrd="1" destOrd="0" parTransId="{9F80839E-B788-4C00-BFF3-68BC19FE0E1A}" sibTransId="{0B3576F6-F6FD-4A69-B393-AE16140BB6BB}"/>
    <dgm:cxn modelId="{76D978C7-4359-432A-B572-E521608BB780}" srcId="{451A4297-3161-49B8-AF80-9E4A56BA6799}" destId="{B076A4FB-8259-41B4-B436-748F935EF0AD}" srcOrd="4" destOrd="0" parTransId="{DB822196-2797-4D6F-89DD-E61650E81687}" sibTransId="{48FA67E6-733A-485F-A0D4-E3B749022887}"/>
    <dgm:cxn modelId="{4484F3D1-7198-4D2E-ADC5-CACE2C345A34}" type="presOf" srcId="{A5232805-ACFA-4783-9CDF-3B6A9950B80A}" destId="{DF95155C-14D9-4A63-8DB8-7923CB519639}" srcOrd="0" destOrd="0" presId="urn:microsoft.com/office/officeart/2018/2/layout/IconVerticalSolidList"/>
    <dgm:cxn modelId="{D0D26AEB-AA8F-4B87-8800-3254C5492A80}" srcId="{22229F4C-59A2-4A84-9558-378AAA8A13FA}" destId="{26B33039-87E7-44F2-85E8-E33C0F276F6D}" srcOrd="0" destOrd="0" parTransId="{8AE9AFE3-7099-447A-BE25-ED0C5FF1274E}" sibTransId="{5AEDBD83-5DEE-4B4B-832C-5FFD86103025}"/>
    <dgm:cxn modelId="{43A49ABB-0600-457B-BB43-638B08F0EE0E}" type="presParOf" srcId="{9E76A414-E396-4514-A6BE-669B0FC9DE48}" destId="{ACED1E01-7E72-4B42-8A19-61B89588DEE1}" srcOrd="0" destOrd="0" presId="urn:microsoft.com/office/officeart/2018/2/layout/IconVerticalSolidList"/>
    <dgm:cxn modelId="{F57BE41B-F568-40F2-B187-71051F2E862C}" type="presParOf" srcId="{ACED1E01-7E72-4B42-8A19-61B89588DEE1}" destId="{6C0FC090-F827-49D5-B17C-12DCF0FCD286}" srcOrd="0" destOrd="0" presId="urn:microsoft.com/office/officeart/2018/2/layout/IconVerticalSolidList"/>
    <dgm:cxn modelId="{8D608F35-73E3-4EFF-A2EF-BA1570ED87FF}" type="presParOf" srcId="{ACED1E01-7E72-4B42-8A19-61B89588DEE1}" destId="{10AAB586-F15C-4FD4-8B0C-31AD5F13B527}" srcOrd="1" destOrd="0" presId="urn:microsoft.com/office/officeart/2018/2/layout/IconVerticalSolidList"/>
    <dgm:cxn modelId="{E27F0D4C-4F40-41E3-B73C-420480A454D7}" type="presParOf" srcId="{ACED1E01-7E72-4B42-8A19-61B89588DEE1}" destId="{01413B65-59F1-4699-AE43-0E0CB45D6A29}" srcOrd="2" destOrd="0" presId="urn:microsoft.com/office/officeart/2018/2/layout/IconVerticalSolidList"/>
    <dgm:cxn modelId="{4F431DBD-E447-4921-9140-E6693295DBD7}" type="presParOf" srcId="{ACED1E01-7E72-4B42-8A19-61B89588DEE1}" destId="{DD681F7A-3AB1-4864-9DE6-E58B00C375B4}" srcOrd="3" destOrd="0" presId="urn:microsoft.com/office/officeart/2018/2/layout/IconVerticalSolidList"/>
    <dgm:cxn modelId="{E39FE03C-FADF-4AAA-ADF3-705B2CDF0C70}" type="presParOf" srcId="{9E76A414-E396-4514-A6BE-669B0FC9DE48}" destId="{7207C950-2ABB-40A5-8EF5-746EB42AE7D8}" srcOrd="1" destOrd="0" presId="urn:microsoft.com/office/officeart/2018/2/layout/IconVerticalSolidList"/>
    <dgm:cxn modelId="{4F5A7AAE-C7A9-4BF0-97CB-6C32FB8973C4}" type="presParOf" srcId="{9E76A414-E396-4514-A6BE-669B0FC9DE48}" destId="{6437A79F-FB9A-459B-8E0D-BB77F5872D5B}" srcOrd="2" destOrd="0" presId="urn:microsoft.com/office/officeart/2018/2/layout/IconVerticalSolidList"/>
    <dgm:cxn modelId="{A10CD25E-31E9-4DD4-A972-1F61E8E59C21}" type="presParOf" srcId="{6437A79F-FB9A-459B-8E0D-BB77F5872D5B}" destId="{132E21DC-7371-400E-9442-7BEE6D69937E}" srcOrd="0" destOrd="0" presId="urn:microsoft.com/office/officeart/2018/2/layout/IconVerticalSolidList"/>
    <dgm:cxn modelId="{5A259118-8DA0-46D3-9E87-40F9B216097C}" type="presParOf" srcId="{6437A79F-FB9A-459B-8E0D-BB77F5872D5B}" destId="{F90FB6D6-BFC4-4320-AAC1-E201AE9B3A0A}" srcOrd="1" destOrd="0" presId="urn:microsoft.com/office/officeart/2018/2/layout/IconVerticalSolidList"/>
    <dgm:cxn modelId="{8D576C2E-6840-4801-868F-6212E1D20BD7}" type="presParOf" srcId="{6437A79F-FB9A-459B-8E0D-BB77F5872D5B}" destId="{9C7154AD-DE21-4A54-BE8E-62C1E5F72365}" srcOrd="2" destOrd="0" presId="urn:microsoft.com/office/officeart/2018/2/layout/IconVerticalSolidList"/>
    <dgm:cxn modelId="{E5EEDDDD-2854-4C21-9BEC-7DC3EC78A35D}" type="presParOf" srcId="{6437A79F-FB9A-459B-8E0D-BB77F5872D5B}" destId="{F4785E94-31C3-4170-BD20-208057E34BE1}" srcOrd="3" destOrd="0" presId="urn:microsoft.com/office/officeart/2018/2/layout/IconVerticalSolidList"/>
    <dgm:cxn modelId="{413DBEA8-2BF5-4DE9-A9D4-52BA76DC1AA1}" type="presParOf" srcId="{6437A79F-FB9A-459B-8E0D-BB77F5872D5B}" destId="{DF95155C-14D9-4A63-8DB8-7923CB519639}" srcOrd="4" destOrd="0" presId="urn:microsoft.com/office/officeart/2018/2/layout/IconVerticalSolidList"/>
    <dgm:cxn modelId="{6225D14A-3801-4348-B58E-605801276A2A}" type="presParOf" srcId="{9E76A414-E396-4514-A6BE-669B0FC9DE48}" destId="{40716EE2-72C8-41CC-B8D9-B08ED26B9C3E}" srcOrd="3" destOrd="0" presId="urn:microsoft.com/office/officeart/2018/2/layout/IconVerticalSolidList"/>
    <dgm:cxn modelId="{E63632C6-37FC-4E61-B80D-0665F904C451}" type="presParOf" srcId="{9E76A414-E396-4514-A6BE-669B0FC9DE48}" destId="{77D78FC5-F44E-4354-A9C8-FB33406BB695}" srcOrd="4" destOrd="0" presId="urn:microsoft.com/office/officeart/2018/2/layout/IconVerticalSolidList"/>
    <dgm:cxn modelId="{D65895D6-2396-4376-9F36-BC0367B1064E}" type="presParOf" srcId="{77D78FC5-F44E-4354-A9C8-FB33406BB695}" destId="{695747D7-49D9-4BC3-A516-62C72129AE9E}" srcOrd="0" destOrd="0" presId="urn:microsoft.com/office/officeart/2018/2/layout/IconVerticalSolidList"/>
    <dgm:cxn modelId="{A5548C0A-6435-4D7A-9521-60839CEAD9C2}" type="presParOf" srcId="{77D78FC5-F44E-4354-A9C8-FB33406BB695}" destId="{3B53A7C4-94B4-45BF-9811-A4F64E1FAF32}" srcOrd="1" destOrd="0" presId="urn:microsoft.com/office/officeart/2018/2/layout/IconVerticalSolidList"/>
    <dgm:cxn modelId="{B749F396-06BE-4690-8FBC-15FC4ED7E581}" type="presParOf" srcId="{77D78FC5-F44E-4354-A9C8-FB33406BB695}" destId="{6BD757DF-1BD2-465F-83D5-A1ACEA77C918}" srcOrd="2" destOrd="0" presId="urn:microsoft.com/office/officeart/2018/2/layout/IconVerticalSolidList"/>
    <dgm:cxn modelId="{CD21AE00-A484-4864-A6CA-7DC48CBAA9E3}" type="presParOf" srcId="{77D78FC5-F44E-4354-A9C8-FB33406BB695}" destId="{7429A015-1CAC-4A71-B276-363B7FA5F1C2}" srcOrd="3" destOrd="0" presId="urn:microsoft.com/office/officeart/2018/2/layout/IconVerticalSolidList"/>
    <dgm:cxn modelId="{4B12C68A-287A-47D3-91F3-C394EADDCCB8}" type="presParOf" srcId="{77D78FC5-F44E-4354-A9C8-FB33406BB695}" destId="{8CCB648F-3313-4142-81FD-992AED4F3BA3}" srcOrd="4" destOrd="0" presId="urn:microsoft.com/office/officeart/2018/2/layout/IconVerticalSolidList"/>
    <dgm:cxn modelId="{B5B061E5-BBC7-4405-8020-A51F11B77487}" type="presParOf" srcId="{9E76A414-E396-4514-A6BE-669B0FC9DE48}" destId="{BA4EBF4C-8B7F-4FEB-96A7-BF2307084F74}" srcOrd="5" destOrd="0" presId="urn:microsoft.com/office/officeart/2018/2/layout/IconVerticalSolidList"/>
    <dgm:cxn modelId="{0C972067-2F19-4B39-9769-EC18D23EA984}" type="presParOf" srcId="{9E76A414-E396-4514-A6BE-669B0FC9DE48}" destId="{6284965B-F804-4A55-BF0F-4412A2517B72}" srcOrd="6" destOrd="0" presId="urn:microsoft.com/office/officeart/2018/2/layout/IconVerticalSolidList"/>
    <dgm:cxn modelId="{41199A46-A943-4A63-9610-C5187B259BAE}" type="presParOf" srcId="{6284965B-F804-4A55-BF0F-4412A2517B72}" destId="{F0C09359-206E-4F34-9200-2ED2FF9B24FD}" srcOrd="0" destOrd="0" presId="urn:microsoft.com/office/officeart/2018/2/layout/IconVerticalSolidList"/>
    <dgm:cxn modelId="{0F606C2B-7EE0-4057-8D95-5EE7B53FC69F}" type="presParOf" srcId="{6284965B-F804-4A55-BF0F-4412A2517B72}" destId="{B10B0A64-7B65-4A69-AD39-4FB6FA98E9EB}" srcOrd="1" destOrd="0" presId="urn:microsoft.com/office/officeart/2018/2/layout/IconVerticalSolidList"/>
    <dgm:cxn modelId="{09570792-6FF8-404F-8A74-8952AA96BBC4}" type="presParOf" srcId="{6284965B-F804-4A55-BF0F-4412A2517B72}" destId="{BACB5024-C49E-4B4D-BC8D-8F8ADBB00B3C}" srcOrd="2" destOrd="0" presId="urn:microsoft.com/office/officeart/2018/2/layout/IconVerticalSolidList"/>
    <dgm:cxn modelId="{CA182ED7-A707-4DFF-A2C0-C8A857A51AD5}" type="presParOf" srcId="{6284965B-F804-4A55-BF0F-4412A2517B72}" destId="{D72CDDAA-C0E3-436E-9886-B5D4A2F56F98}" srcOrd="3" destOrd="0" presId="urn:microsoft.com/office/officeart/2018/2/layout/IconVerticalSolidList"/>
    <dgm:cxn modelId="{C9C3D2B7-06CB-4ABC-875F-5B9A50B171FC}" type="presParOf" srcId="{9E76A414-E396-4514-A6BE-669B0FC9DE48}" destId="{67D8602E-37C6-45F5-AF08-93208C4A62B4}" srcOrd="7" destOrd="0" presId="urn:microsoft.com/office/officeart/2018/2/layout/IconVerticalSolidList"/>
    <dgm:cxn modelId="{B172E1CC-3493-4890-8C62-054D6F33B2B1}" type="presParOf" srcId="{9E76A414-E396-4514-A6BE-669B0FC9DE48}" destId="{F9E2F135-72FD-490B-9CA2-F81B4146E61D}" srcOrd="8" destOrd="0" presId="urn:microsoft.com/office/officeart/2018/2/layout/IconVerticalSolidList"/>
    <dgm:cxn modelId="{5E275C77-0E8F-459A-9F4C-F092947C649D}" type="presParOf" srcId="{F9E2F135-72FD-490B-9CA2-F81B4146E61D}" destId="{0734F1B0-C13F-4AE0-9980-B1213683C41C}" srcOrd="0" destOrd="0" presId="urn:microsoft.com/office/officeart/2018/2/layout/IconVerticalSolidList"/>
    <dgm:cxn modelId="{8C508CCC-295B-454A-BA06-4928BB320F9B}" type="presParOf" srcId="{F9E2F135-72FD-490B-9CA2-F81B4146E61D}" destId="{C9BF90A7-7C28-4263-9D5D-1DC764F0D63D}" srcOrd="1" destOrd="0" presId="urn:microsoft.com/office/officeart/2018/2/layout/IconVerticalSolidList"/>
    <dgm:cxn modelId="{2609EBD6-B703-4B3A-809D-EBF4048099F9}" type="presParOf" srcId="{F9E2F135-72FD-490B-9CA2-F81B4146E61D}" destId="{D0CAC93E-F6D4-4DD1-8EC4-B003470B82B0}" srcOrd="2" destOrd="0" presId="urn:microsoft.com/office/officeart/2018/2/layout/IconVerticalSolidList"/>
    <dgm:cxn modelId="{AD29C269-814E-4F95-9359-B2F4F98DE57B}" type="presParOf" srcId="{F9E2F135-72FD-490B-9CA2-F81B4146E61D}" destId="{3889232C-BCD3-4A9A-B66A-738FDFD7DBC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001B72-596E-4485-BEF0-8044B834A020}" type="doc">
      <dgm:prSet loTypeId="urn:microsoft.com/office/officeart/2005/8/layout/default" loCatId="list" qsTypeId="urn:microsoft.com/office/officeart/2005/8/quickstyle/simple1#8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5E9F220F-857A-40D9-8EB7-4569AF100D37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b="0" i="0" baseline="0"/>
            <a:t>Because of the wide variety of fire and rescue situations, our fire fighters need a range of equipment.</a:t>
          </a:r>
          <a:endParaRPr lang="en-US"/>
        </a:p>
      </dgm:t>
    </dgm:pt>
    <dgm:pt modelId="{BD82C08E-A4E9-44DC-9349-153B6B1E876A}" type="parTrans" cxnId="{F3361E67-89AD-4D60-8DEE-AFCD5193D45B}">
      <dgm:prSet/>
      <dgm:spPr/>
      <dgm:t>
        <a:bodyPr/>
        <a:lstStyle/>
        <a:p>
          <a:endParaRPr lang="en-US"/>
        </a:p>
      </dgm:t>
    </dgm:pt>
    <dgm:pt modelId="{0AFC60EA-D013-4B40-A6EB-0A15812F7E9C}" type="sibTrans" cxnId="{F3361E67-89AD-4D60-8DEE-AFCD5193D45B}">
      <dgm:prSet/>
      <dgm:spPr/>
      <dgm:t>
        <a:bodyPr/>
        <a:lstStyle/>
        <a:p>
          <a:endParaRPr lang="en-US"/>
        </a:p>
      </dgm:t>
    </dgm:pt>
    <dgm:pt modelId="{F598870F-694D-450E-BC08-6A8CDFEDF93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0" i="0" baseline="0"/>
            <a:t>Cost of fire vehicles in particular has seen </a:t>
          </a:r>
          <a:r>
            <a:rPr lang="en-US" b="1" i="0" baseline="0"/>
            <a:t>double digit price increases annually since 2021</a:t>
          </a:r>
          <a:r>
            <a:rPr lang="en-US" b="0" i="0" baseline="0"/>
            <a:t>.</a:t>
          </a:r>
          <a:endParaRPr lang="en-US"/>
        </a:p>
      </dgm:t>
    </dgm:pt>
    <dgm:pt modelId="{2A1B23F3-476B-4948-AB83-ACE970BE766B}" type="parTrans" cxnId="{98F255AA-848D-4C55-899F-0034E7076204}">
      <dgm:prSet/>
      <dgm:spPr/>
      <dgm:t>
        <a:bodyPr/>
        <a:lstStyle/>
        <a:p>
          <a:endParaRPr lang="en-US"/>
        </a:p>
      </dgm:t>
    </dgm:pt>
    <dgm:pt modelId="{23D44ED4-4EE7-45B6-BDA4-915B905B0FD7}" type="sibTrans" cxnId="{98F255AA-848D-4C55-899F-0034E7076204}">
      <dgm:prSet/>
      <dgm:spPr/>
      <dgm:t>
        <a:bodyPr/>
        <a:lstStyle/>
        <a:p>
          <a:endParaRPr lang="en-US"/>
        </a:p>
      </dgm:t>
    </dgm:pt>
    <dgm:pt modelId="{D1483DD1-3F29-4B5E-BF48-305B423A3958}">
      <dgm:prSet/>
      <dgm:spPr>
        <a:solidFill>
          <a:srgbClr val="4F0F15"/>
        </a:solidFill>
      </dgm:spPr>
      <dgm:t>
        <a:bodyPr/>
        <a:lstStyle/>
        <a:p>
          <a:r>
            <a:rPr lang="en-US" b="0" i="0" baseline="0"/>
            <a:t>Lead time for receipt of </a:t>
          </a:r>
          <a:r>
            <a:rPr lang="en-US"/>
            <a:t>vehicles</a:t>
          </a:r>
          <a:r>
            <a:rPr lang="en-US" b="0" i="0" baseline="0"/>
            <a:t> has increased to 36-54 months after the initial order is place. </a:t>
          </a:r>
          <a:r>
            <a:rPr lang="en-US" b="1" i="0" baseline="0"/>
            <a:t>For example, a ladder truck ordered in Feb. 2024 is not expected to be delivered until 2029.</a:t>
          </a:r>
          <a:endParaRPr lang="en-US"/>
        </a:p>
      </dgm:t>
    </dgm:pt>
    <dgm:pt modelId="{29047DBA-F2A1-46BB-B6FA-8D63610AF76F}" type="parTrans" cxnId="{34C00405-FF38-4076-A508-304E7CCA5966}">
      <dgm:prSet/>
      <dgm:spPr/>
      <dgm:t>
        <a:bodyPr/>
        <a:lstStyle/>
        <a:p>
          <a:endParaRPr lang="en-US"/>
        </a:p>
      </dgm:t>
    </dgm:pt>
    <dgm:pt modelId="{F0A46FBC-C3C2-4FD4-AF95-042D4712B694}" type="sibTrans" cxnId="{34C00405-FF38-4076-A508-304E7CCA5966}">
      <dgm:prSet/>
      <dgm:spPr/>
      <dgm:t>
        <a:bodyPr/>
        <a:lstStyle/>
        <a:p>
          <a:endParaRPr lang="en-US"/>
        </a:p>
      </dgm:t>
    </dgm:pt>
    <dgm:pt modelId="{865E24A5-6CAE-4987-9AE6-BEB99ABC16A1}">
      <dgm:prSet/>
      <dgm:spPr>
        <a:solidFill>
          <a:srgbClr val="7F1520"/>
        </a:solidFill>
      </dgm:spPr>
      <dgm:t>
        <a:bodyPr/>
        <a:lstStyle/>
        <a:p>
          <a:r>
            <a:rPr lang="en-US" b="0" i="0" baseline="0"/>
            <a:t>Fire vehicles (apparatus) are less than 1% of trucks on the road; few manufacturers of these custom built vehicles.</a:t>
          </a:r>
          <a:endParaRPr lang="en-US"/>
        </a:p>
      </dgm:t>
    </dgm:pt>
    <dgm:pt modelId="{C8079902-3CE7-4C01-A114-9E6F584581FC}" type="parTrans" cxnId="{2EA67831-0611-4CF9-B418-12105EEDC66A}">
      <dgm:prSet/>
      <dgm:spPr/>
      <dgm:t>
        <a:bodyPr/>
        <a:lstStyle/>
        <a:p>
          <a:endParaRPr lang="en-US"/>
        </a:p>
      </dgm:t>
    </dgm:pt>
    <dgm:pt modelId="{D846746E-D64C-4883-9C25-D21630762D8D}" type="sibTrans" cxnId="{2EA67831-0611-4CF9-B418-12105EEDC66A}">
      <dgm:prSet/>
      <dgm:spPr/>
      <dgm:t>
        <a:bodyPr/>
        <a:lstStyle/>
        <a:p>
          <a:endParaRPr lang="en-US"/>
        </a:p>
      </dgm:t>
    </dgm:pt>
    <dgm:pt modelId="{CC74558C-BAA9-40C7-AEF0-E3FA388D1EC5}">
      <dgm:prSet/>
      <dgm:spPr>
        <a:solidFill>
          <a:srgbClr val="4F1116"/>
        </a:solidFill>
      </dgm:spPr>
      <dgm:t>
        <a:bodyPr/>
        <a:lstStyle/>
        <a:p>
          <a:r>
            <a:rPr lang="en-US" b="0" i="0" baseline="0"/>
            <a:t>Todays’ fire and rescue vehicles, by National Fire Protection Association (NFPA) standards, are highly technical computers on wheels requiring advanced training and skills to operate.</a:t>
          </a:r>
          <a:endParaRPr lang="en-US"/>
        </a:p>
      </dgm:t>
    </dgm:pt>
    <dgm:pt modelId="{7CD01D02-DA7D-4BCC-A348-EC116D3ED6FD}" type="parTrans" cxnId="{307E7E40-B926-43DD-8330-40FAB521A696}">
      <dgm:prSet/>
      <dgm:spPr/>
      <dgm:t>
        <a:bodyPr/>
        <a:lstStyle/>
        <a:p>
          <a:endParaRPr lang="en-US"/>
        </a:p>
      </dgm:t>
    </dgm:pt>
    <dgm:pt modelId="{2008B1E9-3E46-4BA9-94E9-5B547B8AAB0E}" type="sibTrans" cxnId="{307E7E40-B926-43DD-8330-40FAB521A696}">
      <dgm:prSet/>
      <dgm:spPr/>
      <dgm:t>
        <a:bodyPr/>
        <a:lstStyle/>
        <a:p>
          <a:endParaRPr lang="en-US"/>
        </a:p>
      </dgm:t>
    </dgm:pt>
    <dgm:pt modelId="{36B4AA0B-2898-4182-ABC6-23B0D89FE897}">
      <dgm:prSet/>
      <dgm:spPr>
        <a:solidFill>
          <a:srgbClr val="8A1722"/>
        </a:solidFill>
      </dgm:spPr>
      <dgm:t>
        <a:bodyPr/>
        <a:lstStyle/>
        <a:p>
          <a:r>
            <a:rPr lang="en-US" b="0" i="0" baseline="0"/>
            <a:t>Equipment must be replaced on a regular scheduled basis in order to comply with NFPA standards.</a:t>
          </a:r>
          <a:endParaRPr lang="en-US"/>
        </a:p>
      </dgm:t>
    </dgm:pt>
    <dgm:pt modelId="{67C1A1D6-E916-471F-8A63-EB002FBFD7C4}" type="parTrans" cxnId="{5D5DF7A7-953F-4BB2-856A-E6E881193ADB}">
      <dgm:prSet/>
      <dgm:spPr/>
      <dgm:t>
        <a:bodyPr/>
        <a:lstStyle/>
        <a:p>
          <a:endParaRPr lang="en-US"/>
        </a:p>
      </dgm:t>
    </dgm:pt>
    <dgm:pt modelId="{05466A5D-3DB1-44E6-AC12-A2EAB811D0EF}" type="sibTrans" cxnId="{5D5DF7A7-953F-4BB2-856A-E6E881193ADB}">
      <dgm:prSet/>
      <dgm:spPr/>
      <dgm:t>
        <a:bodyPr/>
        <a:lstStyle/>
        <a:p>
          <a:endParaRPr lang="en-US"/>
        </a:p>
      </dgm:t>
    </dgm:pt>
    <dgm:pt modelId="{A5CBBC82-0877-4447-8A7F-A070D8D1E686}" type="pres">
      <dgm:prSet presAssocID="{5B001B72-596E-4485-BEF0-8044B834A020}" presName="diagram" presStyleCnt="0">
        <dgm:presLayoutVars>
          <dgm:dir/>
          <dgm:resizeHandles val="exact"/>
        </dgm:presLayoutVars>
      </dgm:prSet>
      <dgm:spPr/>
    </dgm:pt>
    <dgm:pt modelId="{D6CEF0B7-EC44-4C6C-A69C-0C7CF16595C7}" type="pres">
      <dgm:prSet presAssocID="{5E9F220F-857A-40D9-8EB7-4569AF100D37}" presName="node" presStyleLbl="node1" presStyleIdx="0" presStyleCnt="6">
        <dgm:presLayoutVars>
          <dgm:bulletEnabled val="1"/>
        </dgm:presLayoutVars>
      </dgm:prSet>
      <dgm:spPr/>
    </dgm:pt>
    <dgm:pt modelId="{D94EFEE1-59FB-48D3-AF52-8CF4D981AC61}" type="pres">
      <dgm:prSet presAssocID="{0AFC60EA-D013-4B40-A6EB-0A15812F7E9C}" presName="sibTrans" presStyleCnt="0"/>
      <dgm:spPr/>
    </dgm:pt>
    <dgm:pt modelId="{6D342C31-D85C-44BC-B4B7-60A9CA105986}" type="pres">
      <dgm:prSet presAssocID="{F598870F-694D-450E-BC08-6A8CDFEDF930}" presName="node" presStyleLbl="node1" presStyleIdx="1" presStyleCnt="6">
        <dgm:presLayoutVars>
          <dgm:bulletEnabled val="1"/>
        </dgm:presLayoutVars>
      </dgm:prSet>
      <dgm:spPr/>
    </dgm:pt>
    <dgm:pt modelId="{7FD3C463-ECDA-4A32-85AC-42F8FCF07AAE}" type="pres">
      <dgm:prSet presAssocID="{23D44ED4-4EE7-45B6-BDA4-915B905B0FD7}" presName="sibTrans" presStyleCnt="0"/>
      <dgm:spPr/>
    </dgm:pt>
    <dgm:pt modelId="{574BF486-9988-44AE-8EE0-D4837BDEEC63}" type="pres">
      <dgm:prSet presAssocID="{D1483DD1-3F29-4B5E-BF48-305B423A3958}" presName="node" presStyleLbl="node1" presStyleIdx="2" presStyleCnt="6">
        <dgm:presLayoutVars>
          <dgm:bulletEnabled val="1"/>
        </dgm:presLayoutVars>
      </dgm:prSet>
      <dgm:spPr/>
    </dgm:pt>
    <dgm:pt modelId="{4D11A579-E41A-4FC1-9DF7-3E96580A872C}" type="pres">
      <dgm:prSet presAssocID="{F0A46FBC-C3C2-4FD4-AF95-042D4712B694}" presName="sibTrans" presStyleCnt="0"/>
      <dgm:spPr/>
    </dgm:pt>
    <dgm:pt modelId="{23A8FB3D-8BE4-4091-9B54-4209A29B3A42}" type="pres">
      <dgm:prSet presAssocID="{865E24A5-6CAE-4987-9AE6-BEB99ABC16A1}" presName="node" presStyleLbl="node1" presStyleIdx="3" presStyleCnt="6">
        <dgm:presLayoutVars>
          <dgm:bulletEnabled val="1"/>
        </dgm:presLayoutVars>
      </dgm:prSet>
      <dgm:spPr/>
    </dgm:pt>
    <dgm:pt modelId="{F37DE2F6-2107-4DD1-A96B-97EE37047314}" type="pres">
      <dgm:prSet presAssocID="{D846746E-D64C-4883-9C25-D21630762D8D}" presName="sibTrans" presStyleCnt="0"/>
      <dgm:spPr/>
    </dgm:pt>
    <dgm:pt modelId="{49A2598B-0CFC-4C41-B562-D45D48924D9D}" type="pres">
      <dgm:prSet presAssocID="{CC74558C-BAA9-40C7-AEF0-E3FA388D1EC5}" presName="node" presStyleLbl="node1" presStyleIdx="4" presStyleCnt="6">
        <dgm:presLayoutVars>
          <dgm:bulletEnabled val="1"/>
        </dgm:presLayoutVars>
      </dgm:prSet>
      <dgm:spPr/>
    </dgm:pt>
    <dgm:pt modelId="{6F45E165-E259-4EE1-8529-1411A094F31B}" type="pres">
      <dgm:prSet presAssocID="{2008B1E9-3E46-4BA9-94E9-5B547B8AAB0E}" presName="sibTrans" presStyleCnt="0"/>
      <dgm:spPr/>
    </dgm:pt>
    <dgm:pt modelId="{4C771BF3-DEED-444D-8EBE-F7C2893D2EBA}" type="pres">
      <dgm:prSet presAssocID="{36B4AA0B-2898-4182-ABC6-23B0D89FE897}" presName="node" presStyleLbl="node1" presStyleIdx="5" presStyleCnt="6">
        <dgm:presLayoutVars>
          <dgm:bulletEnabled val="1"/>
        </dgm:presLayoutVars>
      </dgm:prSet>
      <dgm:spPr/>
    </dgm:pt>
  </dgm:ptLst>
  <dgm:cxnLst>
    <dgm:cxn modelId="{34C00405-FF38-4076-A508-304E7CCA5966}" srcId="{5B001B72-596E-4485-BEF0-8044B834A020}" destId="{D1483DD1-3F29-4B5E-BF48-305B423A3958}" srcOrd="2" destOrd="0" parTransId="{29047DBA-F2A1-46BB-B6FA-8D63610AF76F}" sibTransId="{F0A46FBC-C3C2-4FD4-AF95-042D4712B694}"/>
    <dgm:cxn modelId="{749E7417-272D-429F-9031-C5D98BFC42CE}" type="presOf" srcId="{F598870F-694D-450E-BC08-6A8CDFEDF930}" destId="{6D342C31-D85C-44BC-B4B7-60A9CA105986}" srcOrd="0" destOrd="0" presId="urn:microsoft.com/office/officeart/2005/8/layout/default"/>
    <dgm:cxn modelId="{F2909F2B-B15F-48DF-9A0F-8CC56AF7C581}" type="presOf" srcId="{CC74558C-BAA9-40C7-AEF0-E3FA388D1EC5}" destId="{49A2598B-0CFC-4C41-B562-D45D48924D9D}" srcOrd="0" destOrd="0" presId="urn:microsoft.com/office/officeart/2005/8/layout/default"/>
    <dgm:cxn modelId="{2EA67831-0611-4CF9-B418-12105EEDC66A}" srcId="{5B001B72-596E-4485-BEF0-8044B834A020}" destId="{865E24A5-6CAE-4987-9AE6-BEB99ABC16A1}" srcOrd="3" destOrd="0" parTransId="{C8079902-3CE7-4C01-A114-9E6F584581FC}" sibTransId="{D846746E-D64C-4883-9C25-D21630762D8D}"/>
    <dgm:cxn modelId="{307E7E40-B926-43DD-8330-40FAB521A696}" srcId="{5B001B72-596E-4485-BEF0-8044B834A020}" destId="{CC74558C-BAA9-40C7-AEF0-E3FA388D1EC5}" srcOrd="4" destOrd="0" parTransId="{7CD01D02-DA7D-4BCC-A348-EC116D3ED6FD}" sibTransId="{2008B1E9-3E46-4BA9-94E9-5B547B8AAB0E}"/>
    <dgm:cxn modelId="{F3361E67-89AD-4D60-8DEE-AFCD5193D45B}" srcId="{5B001B72-596E-4485-BEF0-8044B834A020}" destId="{5E9F220F-857A-40D9-8EB7-4569AF100D37}" srcOrd="0" destOrd="0" parTransId="{BD82C08E-A4E9-44DC-9349-153B6B1E876A}" sibTransId="{0AFC60EA-D013-4B40-A6EB-0A15812F7E9C}"/>
    <dgm:cxn modelId="{52C46870-25D9-4011-94CE-F699A0FF1E0A}" type="presOf" srcId="{36B4AA0B-2898-4182-ABC6-23B0D89FE897}" destId="{4C771BF3-DEED-444D-8EBE-F7C2893D2EBA}" srcOrd="0" destOrd="0" presId="urn:microsoft.com/office/officeart/2005/8/layout/default"/>
    <dgm:cxn modelId="{E6BD2E79-9113-4F39-8823-47949F5827CB}" type="presOf" srcId="{5E9F220F-857A-40D9-8EB7-4569AF100D37}" destId="{D6CEF0B7-EC44-4C6C-A69C-0C7CF16595C7}" srcOrd="0" destOrd="0" presId="urn:microsoft.com/office/officeart/2005/8/layout/default"/>
    <dgm:cxn modelId="{1A37909C-949F-41D8-B3F1-76CA33651819}" type="presOf" srcId="{D1483DD1-3F29-4B5E-BF48-305B423A3958}" destId="{574BF486-9988-44AE-8EE0-D4837BDEEC63}" srcOrd="0" destOrd="0" presId="urn:microsoft.com/office/officeart/2005/8/layout/default"/>
    <dgm:cxn modelId="{5D5DF7A7-953F-4BB2-856A-E6E881193ADB}" srcId="{5B001B72-596E-4485-BEF0-8044B834A020}" destId="{36B4AA0B-2898-4182-ABC6-23B0D89FE897}" srcOrd="5" destOrd="0" parTransId="{67C1A1D6-E916-471F-8A63-EB002FBFD7C4}" sibTransId="{05466A5D-3DB1-44E6-AC12-A2EAB811D0EF}"/>
    <dgm:cxn modelId="{98F255AA-848D-4C55-899F-0034E7076204}" srcId="{5B001B72-596E-4485-BEF0-8044B834A020}" destId="{F598870F-694D-450E-BC08-6A8CDFEDF930}" srcOrd="1" destOrd="0" parTransId="{2A1B23F3-476B-4948-AB83-ACE970BE766B}" sibTransId="{23D44ED4-4EE7-45B6-BDA4-915B905B0FD7}"/>
    <dgm:cxn modelId="{52F4A5CC-4C33-48ED-BAAC-CE77E344C056}" type="presOf" srcId="{865E24A5-6CAE-4987-9AE6-BEB99ABC16A1}" destId="{23A8FB3D-8BE4-4091-9B54-4209A29B3A42}" srcOrd="0" destOrd="0" presId="urn:microsoft.com/office/officeart/2005/8/layout/default"/>
    <dgm:cxn modelId="{828899FE-538D-4877-A9C0-E8CB93A5EF52}" type="presOf" srcId="{5B001B72-596E-4485-BEF0-8044B834A020}" destId="{A5CBBC82-0877-4447-8A7F-A070D8D1E686}" srcOrd="0" destOrd="0" presId="urn:microsoft.com/office/officeart/2005/8/layout/default"/>
    <dgm:cxn modelId="{03279EE1-B76E-4BD1-A5E3-95EA4E503E01}" type="presParOf" srcId="{A5CBBC82-0877-4447-8A7F-A070D8D1E686}" destId="{D6CEF0B7-EC44-4C6C-A69C-0C7CF16595C7}" srcOrd="0" destOrd="0" presId="urn:microsoft.com/office/officeart/2005/8/layout/default"/>
    <dgm:cxn modelId="{AFF0650C-2F12-478B-9049-8B03EBB846F4}" type="presParOf" srcId="{A5CBBC82-0877-4447-8A7F-A070D8D1E686}" destId="{D94EFEE1-59FB-48D3-AF52-8CF4D981AC61}" srcOrd="1" destOrd="0" presId="urn:microsoft.com/office/officeart/2005/8/layout/default"/>
    <dgm:cxn modelId="{8D81CFA9-26A8-442D-AA99-87B895250CD8}" type="presParOf" srcId="{A5CBBC82-0877-4447-8A7F-A070D8D1E686}" destId="{6D342C31-D85C-44BC-B4B7-60A9CA105986}" srcOrd="2" destOrd="0" presId="urn:microsoft.com/office/officeart/2005/8/layout/default"/>
    <dgm:cxn modelId="{84DA25B1-473F-42E4-809B-B8A043F9407E}" type="presParOf" srcId="{A5CBBC82-0877-4447-8A7F-A070D8D1E686}" destId="{7FD3C463-ECDA-4A32-85AC-42F8FCF07AAE}" srcOrd="3" destOrd="0" presId="urn:microsoft.com/office/officeart/2005/8/layout/default"/>
    <dgm:cxn modelId="{6C18AC74-D10B-4DC4-BB4E-11882A51FDCB}" type="presParOf" srcId="{A5CBBC82-0877-4447-8A7F-A070D8D1E686}" destId="{574BF486-9988-44AE-8EE0-D4837BDEEC63}" srcOrd="4" destOrd="0" presId="urn:microsoft.com/office/officeart/2005/8/layout/default"/>
    <dgm:cxn modelId="{F2E95C6F-F664-4421-918C-7DEF50CB3B68}" type="presParOf" srcId="{A5CBBC82-0877-4447-8A7F-A070D8D1E686}" destId="{4D11A579-E41A-4FC1-9DF7-3E96580A872C}" srcOrd="5" destOrd="0" presId="urn:microsoft.com/office/officeart/2005/8/layout/default"/>
    <dgm:cxn modelId="{B7AEE402-C669-45A0-B06F-D0EA0A424F0D}" type="presParOf" srcId="{A5CBBC82-0877-4447-8A7F-A070D8D1E686}" destId="{23A8FB3D-8BE4-4091-9B54-4209A29B3A42}" srcOrd="6" destOrd="0" presId="urn:microsoft.com/office/officeart/2005/8/layout/default"/>
    <dgm:cxn modelId="{5CF7F0CC-E203-4722-A38C-F07564288132}" type="presParOf" srcId="{A5CBBC82-0877-4447-8A7F-A070D8D1E686}" destId="{F37DE2F6-2107-4DD1-A96B-97EE37047314}" srcOrd="7" destOrd="0" presId="urn:microsoft.com/office/officeart/2005/8/layout/default"/>
    <dgm:cxn modelId="{4033BD7A-5DC6-4A45-84F3-23A24BA2FD62}" type="presParOf" srcId="{A5CBBC82-0877-4447-8A7F-A070D8D1E686}" destId="{49A2598B-0CFC-4C41-B562-D45D48924D9D}" srcOrd="8" destOrd="0" presId="urn:microsoft.com/office/officeart/2005/8/layout/default"/>
    <dgm:cxn modelId="{64C4EBA8-4CEA-486A-B40B-5668D51AE217}" type="presParOf" srcId="{A5CBBC82-0877-4447-8A7F-A070D8D1E686}" destId="{6F45E165-E259-4EE1-8529-1411A094F31B}" srcOrd="9" destOrd="0" presId="urn:microsoft.com/office/officeart/2005/8/layout/default"/>
    <dgm:cxn modelId="{97C2EFFB-142F-4AAF-8537-08BE7DBFEEC8}" type="presParOf" srcId="{A5CBBC82-0877-4447-8A7F-A070D8D1E686}" destId="{4C771BF3-DEED-444D-8EBE-F7C2893D2EB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7A300-D51A-DE41-AD88-24E74DB9D00D}">
      <dsp:nvSpPr>
        <dsp:cNvPr id="0" name=""/>
        <dsp:cNvSpPr/>
      </dsp:nvSpPr>
      <dsp:spPr>
        <a:xfrm>
          <a:off x="0" y="46156"/>
          <a:ext cx="5257800" cy="55165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Full Time EMS - 16</a:t>
          </a:r>
        </a:p>
      </dsp:txBody>
      <dsp:txXfrm>
        <a:off x="26930" y="73086"/>
        <a:ext cx="5203940" cy="497795"/>
      </dsp:txXfrm>
    </dsp:sp>
    <dsp:sp modelId="{6C8B8FA1-1112-E74F-B253-BE6CD6B70D37}">
      <dsp:nvSpPr>
        <dsp:cNvPr id="0" name=""/>
        <dsp:cNvSpPr/>
      </dsp:nvSpPr>
      <dsp:spPr>
        <a:xfrm>
          <a:off x="0" y="664051"/>
          <a:ext cx="5257800" cy="551655"/>
        </a:xfrm>
        <a:prstGeom prst="roundRect">
          <a:avLst/>
        </a:prstGeom>
        <a:solidFill>
          <a:schemeClr val="accent1">
            <a:shade val="50000"/>
            <a:hueOff val="66485"/>
            <a:satOff val="-9117"/>
            <a:lumOff val="13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Fire  Admin - 3 </a:t>
          </a:r>
        </a:p>
      </dsp:txBody>
      <dsp:txXfrm>
        <a:off x="26930" y="690981"/>
        <a:ext cx="5203940" cy="497795"/>
      </dsp:txXfrm>
    </dsp:sp>
    <dsp:sp modelId="{2565852B-6F55-2E47-A3B8-491E3E8A0F3E}">
      <dsp:nvSpPr>
        <dsp:cNvPr id="0" name=""/>
        <dsp:cNvSpPr/>
      </dsp:nvSpPr>
      <dsp:spPr>
        <a:xfrm>
          <a:off x="0" y="1281946"/>
          <a:ext cx="5257800" cy="551655"/>
        </a:xfrm>
        <a:prstGeom prst="roundRect">
          <a:avLst/>
        </a:prstGeom>
        <a:solidFill>
          <a:schemeClr val="accent1">
            <a:shade val="50000"/>
            <a:hueOff val="132969"/>
            <a:satOff val="-18235"/>
            <a:lumOff val="27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Admin - 4</a:t>
          </a:r>
        </a:p>
      </dsp:txBody>
      <dsp:txXfrm>
        <a:off x="26930" y="1308876"/>
        <a:ext cx="5203940" cy="497795"/>
      </dsp:txXfrm>
    </dsp:sp>
    <dsp:sp modelId="{3E89714F-4FB0-BA43-A718-97DC576292BA}">
      <dsp:nvSpPr>
        <dsp:cNvPr id="0" name=""/>
        <dsp:cNvSpPr/>
      </dsp:nvSpPr>
      <dsp:spPr>
        <a:xfrm>
          <a:off x="0" y="1899841"/>
          <a:ext cx="5257800" cy="551655"/>
        </a:xfrm>
        <a:prstGeom prst="roundRect">
          <a:avLst/>
        </a:prstGeom>
        <a:solidFill>
          <a:schemeClr val="accent1">
            <a:shade val="50000"/>
            <a:hueOff val="199454"/>
            <a:satOff val="-27352"/>
            <a:lumOff val="406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PT/PRN EMS - 30 </a:t>
          </a:r>
        </a:p>
      </dsp:txBody>
      <dsp:txXfrm>
        <a:off x="26930" y="1926771"/>
        <a:ext cx="5203940" cy="497795"/>
      </dsp:txXfrm>
    </dsp:sp>
    <dsp:sp modelId="{453E7945-4C26-2240-ABB4-9C79116C2C0C}">
      <dsp:nvSpPr>
        <dsp:cNvPr id="0" name=""/>
        <dsp:cNvSpPr/>
      </dsp:nvSpPr>
      <dsp:spPr>
        <a:xfrm>
          <a:off x="0" y="2517736"/>
          <a:ext cx="5257800" cy="551655"/>
        </a:xfrm>
        <a:prstGeom prst="roundRect">
          <a:avLst/>
        </a:prstGeom>
        <a:solidFill>
          <a:schemeClr val="accent1">
            <a:shade val="50000"/>
            <a:hueOff val="199454"/>
            <a:satOff val="-27352"/>
            <a:lumOff val="406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FT Fire - 10 </a:t>
          </a:r>
        </a:p>
      </dsp:txBody>
      <dsp:txXfrm>
        <a:off x="26930" y="2544666"/>
        <a:ext cx="5203940" cy="497795"/>
      </dsp:txXfrm>
    </dsp:sp>
    <dsp:sp modelId="{653D5A9B-C4DF-7E4E-BCDC-D07EF4D3BAC8}">
      <dsp:nvSpPr>
        <dsp:cNvPr id="0" name=""/>
        <dsp:cNvSpPr/>
      </dsp:nvSpPr>
      <dsp:spPr>
        <a:xfrm>
          <a:off x="0" y="3135631"/>
          <a:ext cx="5257800" cy="551655"/>
        </a:xfrm>
        <a:prstGeom prst="roundRect">
          <a:avLst/>
        </a:prstGeom>
        <a:solidFill>
          <a:schemeClr val="accent1">
            <a:shade val="50000"/>
            <a:hueOff val="132969"/>
            <a:satOff val="-18235"/>
            <a:lumOff val="27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PRN Fire – 32</a:t>
          </a:r>
        </a:p>
      </dsp:txBody>
      <dsp:txXfrm>
        <a:off x="26930" y="3162561"/>
        <a:ext cx="5203940" cy="497795"/>
      </dsp:txXfrm>
    </dsp:sp>
    <dsp:sp modelId="{BC483E7F-E70A-C047-A408-77337A2DB020}">
      <dsp:nvSpPr>
        <dsp:cNvPr id="0" name=""/>
        <dsp:cNvSpPr/>
      </dsp:nvSpPr>
      <dsp:spPr>
        <a:xfrm>
          <a:off x="0" y="3753526"/>
          <a:ext cx="5257800" cy="551655"/>
        </a:xfrm>
        <a:prstGeom prst="roundRect">
          <a:avLst/>
        </a:prstGeom>
        <a:solidFill>
          <a:schemeClr val="accent1">
            <a:shade val="50000"/>
            <a:hueOff val="66485"/>
            <a:satOff val="-9117"/>
            <a:lumOff val="13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Total of 33 FT employees currently</a:t>
          </a:r>
        </a:p>
      </dsp:txBody>
      <dsp:txXfrm>
        <a:off x="26930" y="3780456"/>
        <a:ext cx="5203940" cy="497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894D6-048B-4041-9151-B26F4A4265D7}">
      <dsp:nvSpPr>
        <dsp:cNvPr id="0" name=""/>
        <dsp:cNvSpPr/>
      </dsp:nvSpPr>
      <dsp:spPr>
        <a:xfrm>
          <a:off x="51" y="45166"/>
          <a:ext cx="4913783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Pay Scale </a:t>
          </a:r>
        </a:p>
      </dsp:txBody>
      <dsp:txXfrm>
        <a:off x="51" y="45166"/>
        <a:ext cx="4913783" cy="777600"/>
      </dsp:txXfrm>
    </dsp:sp>
    <dsp:sp modelId="{BABC0E4E-2A87-A446-94C7-B6483533CF27}">
      <dsp:nvSpPr>
        <dsp:cNvPr id="0" name=""/>
        <dsp:cNvSpPr/>
      </dsp:nvSpPr>
      <dsp:spPr>
        <a:xfrm>
          <a:off x="51" y="822766"/>
          <a:ext cx="4913783" cy="34834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Rate determined by experience, years of service, and certification level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Additional rates ($0.50 - $1.00) for various leadership (Officer, Instructor) and public outreach certifications (CPR instructors, car seat technicians, etc.).</a:t>
          </a:r>
        </a:p>
      </dsp:txBody>
      <dsp:txXfrm>
        <a:off x="51" y="822766"/>
        <a:ext cx="4913783" cy="3483405"/>
      </dsp:txXfrm>
    </dsp:sp>
    <dsp:sp modelId="{DCB9BE60-3F74-E941-977F-E0CBD58BE8FF}">
      <dsp:nvSpPr>
        <dsp:cNvPr id="0" name=""/>
        <dsp:cNvSpPr/>
      </dsp:nvSpPr>
      <dsp:spPr>
        <a:xfrm>
          <a:off x="5601764" y="45166"/>
          <a:ext cx="4913783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Benefits Package </a:t>
          </a:r>
        </a:p>
      </dsp:txBody>
      <dsp:txXfrm>
        <a:off x="5601764" y="45166"/>
        <a:ext cx="4913783" cy="777600"/>
      </dsp:txXfrm>
    </dsp:sp>
    <dsp:sp modelId="{D0614BC5-3EF3-8840-B76C-A52A0A20CE7B}">
      <dsp:nvSpPr>
        <dsp:cNvPr id="0" name=""/>
        <dsp:cNvSpPr/>
      </dsp:nvSpPr>
      <dsp:spPr>
        <a:xfrm>
          <a:off x="5601764" y="822766"/>
          <a:ext cx="4913783" cy="34834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Full-time employees receive medical and dental coverage.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Full-time employees = 403b Retirement Fund with 5 percent CO match.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STD/LTD/Accidental Death and Dismemberment </a:t>
          </a:r>
        </a:p>
      </dsp:txBody>
      <dsp:txXfrm>
        <a:off x="5601764" y="822766"/>
        <a:ext cx="4913783" cy="3483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FC090-F827-49D5-B17C-12DCF0FCD286}">
      <dsp:nvSpPr>
        <dsp:cNvPr id="0" name=""/>
        <dsp:cNvSpPr/>
      </dsp:nvSpPr>
      <dsp:spPr>
        <a:xfrm>
          <a:off x="0" y="5832"/>
          <a:ext cx="10715626" cy="764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AAB586-F15C-4FD4-8B0C-31AD5F13B527}">
      <dsp:nvSpPr>
        <dsp:cNvPr id="0" name=""/>
        <dsp:cNvSpPr/>
      </dsp:nvSpPr>
      <dsp:spPr>
        <a:xfrm>
          <a:off x="231174" y="177780"/>
          <a:ext cx="420318" cy="420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81F7A-3AB1-4864-9DE6-E58B00C375B4}">
      <dsp:nvSpPr>
        <dsp:cNvPr id="0" name=""/>
        <dsp:cNvSpPr/>
      </dsp:nvSpPr>
      <dsp:spPr>
        <a:xfrm>
          <a:off x="882667" y="5832"/>
          <a:ext cx="9832095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For decades there has been discussion of the looming public safety crisis as membership in the volunteer fire service decreases</a:t>
          </a:r>
          <a:endParaRPr lang="en-US" sz="1700" kern="1200"/>
        </a:p>
      </dsp:txBody>
      <dsp:txXfrm>
        <a:off x="882667" y="5832"/>
        <a:ext cx="9832095" cy="764214"/>
      </dsp:txXfrm>
    </dsp:sp>
    <dsp:sp modelId="{132E21DC-7371-400E-9442-7BEE6D69937E}">
      <dsp:nvSpPr>
        <dsp:cNvPr id="0" name=""/>
        <dsp:cNvSpPr/>
      </dsp:nvSpPr>
      <dsp:spPr>
        <a:xfrm>
          <a:off x="0" y="961100"/>
          <a:ext cx="10715626" cy="764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FB6D6-BFC4-4320-AAC1-E201AE9B3A0A}">
      <dsp:nvSpPr>
        <dsp:cNvPr id="0" name=""/>
        <dsp:cNvSpPr/>
      </dsp:nvSpPr>
      <dsp:spPr>
        <a:xfrm>
          <a:off x="231174" y="1133049"/>
          <a:ext cx="420318" cy="420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85E94-31C3-4170-BD20-208057E34BE1}">
      <dsp:nvSpPr>
        <dsp:cNvPr id="0" name=""/>
        <dsp:cNvSpPr/>
      </dsp:nvSpPr>
      <dsp:spPr>
        <a:xfrm>
          <a:off x="882667" y="961100"/>
          <a:ext cx="4822031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baseline="0"/>
            <a:t>In 2018,</a:t>
          </a:r>
          <a:r>
            <a:rPr lang="en-US" sz="1700" b="0" i="0" kern="1200" baseline="0"/>
            <a:t> the PA Senate reported* a severe decline in volunteers over the </a:t>
          </a:r>
          <a:r>
            <a:rPr lang="en-US" sz="1700" b="1" i="0" kern="1200" baseline="0"/>
            <a:t>previous 40 years </a:t>
          </a:r>
          <a:endParaRPr lang="en-US" sz="1700" kern="1200"/>
        </a:p>
      </dsp:txBody>
      <dsp:txXfrm>
        <a:off x="882667" y="961100"/>
        <a:ext cx="4822031" cy="764214"/>
      </dsp:txXfrm>
    </dsp:sp>
    <dsp:sp modelId="{DF95155C-14D9-4A63-8DB8-7923CB519639}">
      <dsp:nvSpPr>
        <dsp:cNvPr id="0" name=""/>
        <dsp:cNvSpPr/>
      </dsp:nvSpPr>
      <dsp:spPr>
        <a:xfrm>
          <a:off x="5704699" y="961100"/>
          <a:ext cx="5010063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1" kern="1200" baseline="0"/>
            <a:t>300,000 to 38,000 = </a:t>
          </a:r>
          <a:r>
            <a:rPr lang="en-US" sz="1200" b="1" i="1" kern="1200" baseline="0"/>
            <a:t>overall loss of 262,000 volunteers as of 2018</a:t>
          </a:r>
          <a:endParaRPr lang="en-US" sz="1200" i="1" kern="120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1" kern="1200" baseline="0"/>
            <a:t>Volunteer decline is due to changing work and school environment where community members are no longer available on a rapid fire emergency basis. </a:t>
          </a:r>
          <a:endParaRPr lang="en-US" sz="1200" i="1" kern="1200"/>
        </a:p>
      </dsp:txBody>
      <dsp:txXfrm>
        <a:off x="5704699" y="961100"/>
        <a:ext cx="5010063" cy="764214"/>
      </dsp:txXfrm>
    </dsp:sp>
    <dsp:sp modelId="{695747D7-49D9-4BC3-A516-62C72129AE9E}">
      <dsp:nvSpPr>
        <dsp:cNvPr id="0" name=""/>
        <dsp:cNvSpPr/>
      </dsp:nvSpPr>
      <dsp:spPr>
        <a:xfrm>
          <a:off x="0" y="1916369"/>
          <a:ext cx="10715626" cy="764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53A7C4-94B4-45BF-9811-A4F64E1FAF32}">
      <dsp:nvSpPr>
        <dsp:cNvPr id="0" name=""/>
        <dsp:cNvSpPr/>
      </dsp:nvSpPr>
      <dsp:spPr>
        <a:xfrm>
          <a:off x="231174" y="2088317"/>
          <a:ext cx="420318" cy="420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9A015-1CAC-4A71-B276-363B7FA5F1C2}">
      <dsp:nvSpPr>
        <dsp:cNvPr id="0" name=""/>
        <dsp:cNvSpPr/>
      </dsp:nvSpPr>
      <dsp:spPr>
        <a:xfrm>
          <a:off x="882667" y="1916369"/>
          <a:ext cx="4822031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Fewer than 500 volunteer fire fighters eligible for Chester County Volunteer FF Tax Credit</a:t>
          </a:r>
          <a:endParaRPr lang="en-US" sz="1700" kern="1200"/>
        </a:p>
      </dsp:txBody>
      <dsp:txXfrm>
        <a:off x="882667" y="1916369"/>
        <a:ext cx="4822031" cy="764214"/>
      </dsp:txXfrm>
    </dsp:sp>
    <dsp:sp modelId="{8CCB648F-3313-4142-81FD-992AED4F3BA3}">
      <dsp:nvSpPr>
        <dsp:cNvPr id="0" name=""/>
        <dsp:cNvSpPr/>
      </dsp:nvSpPr>
      <dsp:spPr>
        <a:xfrm>
          <a:off x="5704699" y="1916369"/>
          <a:ext cx="5010063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704699" y="1916369"/>
        <a:ext cx="5010063" cy="764214"/>
      </dsp:txXfrm>
    </dsp:sp>
    <dsp:sp modelId="{F0C09359-206E-4F34-9200-2ED2FF9B24FD}">
      <dsp:nvSpPr>
        <dsp:cNvPr id="0" name=""/>
        <dsp:cNvSpPr/>
      </dsp:nvSpPr>
      <dsp:spPr>
        <a:xfrm>
          <a:off x="0" y="2871637"/>
          <a:ext cx="10715626" cy="764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B0A64-7B65-4A69-AD39-4FB6FA98E9EB}">
      <dsp:nvSpPr>
        <dsp:cNvPr id="0" name=""/>
        <dsp:cNvSpPr/>
      </dsp:nvSpPr>
      <dsp:spPr>
        <a:xfrm>
          <a:off x="231174" y="3043585"/>
          <a:ext cx="420318" cy="420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CDDAA-C0E3-436E-9886-B5D4A2F56F98}">
      <dsp:nvSpPr>
        <dsp:cNvPr id="0" name=""/>
        <dsp:cNvSpPr/>
      </dsp:nvSpPr>
      <dsp:spPr>
        <a:xfrm>
          <a:off x="882667" y="2871637"/>
          <a:ext cx="9832095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Todays’ equipment in both fire &amp; EMS is both highly complex and demanding, requiring advanced training. </a:t>
          </a:r>
          <a:endParaRPr lang="en-US" sz="1700" kern="1200"/>
        </a:p>
      </dsp:txBody>
      <dsp:txXfrm>
        <a:off x="882667" y="2871637"/>
        <a:ext cx="9832095" cy="764214"/>
      </dsp:txXfrm>
    </dsp:sp>
    <dsp:sp modelId="{0734F1B0-C13F-4AE0-9980-B1213683C41C}">
      <dsp:nvSpPr>
        <dsp:cNvPr id="0" name=""/>
        <dsp:cNvSpPr/>
      </dsp:nvSpPr>
      <dsp:spPr>
        <a:xfrm>
          <a:off x="0" y="3826905"/>
          <a:ext cx="10715626" cy="764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F90A7-7C28-4263-9D5D-1DC764F0D63D}">
      <dsp:nvSpPr>
        <dsp:cNvPr id="0" name=""/>
        <dsp:cNvSpPr/>
      </dsp:nvSpPr>
      <dsp:spPr>
        <a:xfrm>
          <a:off x="231174" y="3998854"/>
          <a:ext cx="420318" cy="420318"/>
        </a:xfrm>
        <a:prstGeom prst="rect">
          <a:avLst/>
        </a:prstGeom>
        <a:blipFill>
          <a:blip xmlns:r="http://schemas.openxmlformats.org/officeDocument/2006/relationships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9232C-BCD3-4A9A-B66A-738FDFD7DBC6}">
      <dsp:nvSpPr>
        <dsp:cNvPr id="0" name=""/>
        <dsp:cNvSpPr/>
      </dsp:nvSpPr>
      <dsp:spPr>
        <a:xfrm>
          <a:off x="882667" y="3826905"/>
          <a:ext cx="9832095" cy="764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879" tIns="80879" rIns="80879" bIns="8087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Fire Fighters require an initial 186 hours of training just for Fire Fighter I – two nights per week plus every weekend for 3 months. Plus additional certifications and time each month for ongoing training requirements. </a:t>
          </a:r>
          <a:endParaRPr lang="en-US" sz="1700" kern="1200"/>
        </a:p>
      </dsp:txBody>
      <dsp:txXfrm>
        <a:off x="882667" y="3826905"/>
        <a:ext cx="9832095" cy="7642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EF0B7-EC44-4C6C-A69C-0C7CF16595C7}">
      <dsp:nvSpPr>
        <dsp:cNvPr id="0" name=""/>
        <dsp:cNvSpPr/>
      </dsp:nvSpPr>
      <dsp:spPr>
        <a:xfrm>
          <a:off x="930572" y="3032"/>
          <a:ext cx="2833338" cy="1700003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Because of the wide variety of fire and rescue situations, our fire fighters need a range of equipment.</a:t>
          </a:r>
          <a:endParaRPr lang="en-US" sz="1600" kern="1200"/>
        </a:p>
      </dsp:txBody>
      <dsp:txXfrm>
        <a:off x="930572" y="3032"/>
        <a:ext cx="2833338" cy="1700003"/>
      </dsp:txXfrm>
    </dsp:sp>
    <dsp:sp modelId="{6D342C31-D85C-44BC-B4B7-60A9CA105986}">
      <dsp:nvSpPr>
        <dsp:cNvPr id="0" name=""/>
        <dsp:cNvSpPr/>
      </dsp:nvSpPr>
      <dsp:spPr>
        <a:xfrm>
          <a:off x="4047245" y="3032"/>
          <a:ext cx="2833338" cy="1700003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Cost of fire vehicles in particular has seen </a:t>
          </a:r>
          <a:r>
            <a:rPr lang="en-US" sz="1600" b="1" i="0" kern="1200" baseline="0"/>
            <a:t>double digit price increases annually since 2021</a:t>
          </a:r>
          <a:r>
            <a:rPr lang="en-US" sz="1600" b="0" i="0" kern="1200" baseline="0"/>
            <a:t>.</a:t>
          </a:r>
          <a:endParaRPr lang="en-US" sz="1600" kern="1200"/>
        </a:p>
      </dsp:txBody>
      <dsp:txXfrm>
        <a:off x="4047245" y="3032"/>
        <a:ext cx="2833338" cy="1700003"/>
      </dsp:txXfrm>
    </dsp:sp>
    <dsp:sp modelId="{574BF486-9988-44AE-8EE0-D4837BDEEC63}">
      <dsp:nvSpPr>
        <dsp:cNvPr id="0" name=""/>
        <dsp:cNvSpPr/>
      </dsp:nvSpPr>
      <dsp:spPr>
        <a:xfrm>
          <a:off x="7163917" y="3032"/>
          <a:ext cx="2833338" cy="1700003"/>
        </a:xfrm>
        <a:prstGeom prst="rect">
          <a:avLst/>
        </a:prstGeom>
        <a:solidFill>
          <a:srgbClr val="4F0F1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Lead time for receipt of </a:t>
          </a:r>
          <a:r>
            <a:rPr lang="en-US" sz="1600" kern="1200"/>
            <a:t>vehicles</a:t>
          </a:r>
          <a:r>
            <a:rPr lang="en-US" sz="1600" b="0" i="0" kern="1200" baseline="0"/>
            <a:t> has increased to 36-54 months after the initial order is place. </a:t>
          </a:r>
          <a:r>
            <a:rPr lang="en-US" sz="1600" b="1" i="0" kern="1200" baseline="0"/>
            <a:t>For example, a ladder truck ordered in Feb. 2024 is not expected to be delivered until 2029.</a:t>
          </a:r>
          <a:endParaRPr lang="en-US" sz="1600" kern="1200"/>
        </a:p>
      </dsp:txBody>
      <dsp:txXfrm>
        <a:off x="7163917" y="3032"/>
        <a:ext cx="2833338" cy="1700003"/>
      </dsp:txXfrm>
    </dsp:sp>
    <dsp:sp modelId="{23A8FB3D-8BE4-4091-9B54-4209A29B3A42}">
      <dsp:nvSpPr>
        <dsp:cNvPr id="0" name=""/>
        <dsp:cNvSpPr/>
      </dsp:nvSpPr>
      <dsp:spPr>
        <a:xfrm>
          <a:off x="930572" y="1986369"/>
          <a:ext cx="2833338" cy="1700003"/>
        </a:xfrm>
        <a:prstGeom prst="rect">
          <a:avLst/>
        </a:prstGeom>
        <a:solidFill>
          <a:srgbClr val="7F15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Fire vehicles (apparatus) are less than 1% of trucks on the road; few manufacturers of these custom built vehicles.</a:t>
          </a:r>
          <a:endParaRPr lang="en-US" sz="1600" kern="1200"/>
        </a:p>
      </dsp:txBody>
      <dsp:txXfrm>
        <a:off x="930572" y="1986369"/>
        <a:ext cx="2833338" cy="1700003"/>
      </dsp:txXfrm>
    </dsp:sp>
    <dsp:sp modelId="{49A2598B-0CFC-4C41-B562-D45D48924D9D}">
      <dsp:nvSpPr>
        <dsp:cNvPr id="0" name=""/>
        <dsp:cNvSpPr/>
      </dsp:nvSpPr>
      <dsp:spPr>
        <a:xfrm>
          <a:off x="4047245" y="1986369"/>
          <a:ext cx="2833338" cy="1700003"/>
        </a:xfrm>
        <a:prstGeom prst="rect">
          <a:avLst/>
        </a:prstGeom>
        <a:solidFill>
          <a:srgbClr val="4F111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Todays’ fire and rescue vehicles, by National Fire Protection Association (NFPA) standards, are highly technical computers on wheels requiring advanced training and skills to operate.</a:t>
          </a:r>
          <a:endParaRPr lang="en-US" sz="1600" kern="1200"/>
        </a:p>
      </dsp:txBody>
      <dsp:txXfrm>
        <a:off x="4047245" y="1986369"/>
        <a:ext cx="2833338" cy="1700003"/>
      </dsp:txXfrm>
    </dsp:sp>
    <dsp:sp modelId="{4C771BF3-DEED-444D-8EBE-F7C2893D2EBA}">
      <dsp:nvSpPr>
        <dsp:cNvPr id="0" name=""/>
        <dsp:cNvSpPr/>
      </dsp:nvSpPr>
      <dsp:spPr>
        <a:xfrm>
          <a:off x="7163917" y="1986369"/>
          <a:ext cx="2833338" cy="1700003"/>
        </a:xfrm>
        <a:prstGeom prst="rect">
          <a:avLst/>
        </a:prstGeom>
        <a:solidFill>
          <a:srgbClr val="8A172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baseline="0"/>
            <a:t>Equipment must be replaced on a regular scheduled basis in order to comply with NFPA standards.</a:t>
          </a:r>
          <a:endParaRPr lang="en-US" sz="1600" kern="1200"/>
        </a:p>
      </dsp:txBody>
      <dsp:txXfrm>
        <a:off x="7163917" y="1986369"/>
        <a:ext cx="2833338" cy="1700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0.77718</cdr:x>
      <cdr:y>0.0625</cdr:y>
    </cdr:from>
    <cdr:to>
      <cdr:x>0.98144</cdr:x>
      <cdr:y>0.17704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C262582-77A8-1CE6-07AC-6631DB6890DC}"/>
            </a:ext>
          </a:extLst>
        </cdr:cNvPr>
        <cdr:cNvSpPr txBox="1"/>
      </cdr:nvSpPr>
      <cdr:spPr>
        <a:xfrm xmlns:a="http://schemas.openxmlformats.org/drawingml/2006/main">
          <a:off x="8734118" y="374240"/>
          <a:ext cx="2295525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0.80681</cdr:x>
      <cdr:y>0.06091</cdr:y>
    </cdr:from>
    <cdr:to>
      <cdr:x>0.97463</cdr:x>
      <cdr:y>0.19295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5CC7B7A-C587-894F-BB83-A546C7552564}"/>
            </a:ext>
          </a:extLst>
        </cdr:cNvPr>
        <cdr:cNvSpPr txBox="1"/>
      </cdr:nvSpPr>
      <cdr:spPr>
        <a:xfrm xmlns:a="http://schemas.openxmlformats.org/drawingml/2006/main">
          <a:off x="9067186" y="364715"/>
          <a:ext cx="1885950" cy="790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i="1" kern="1200" dirty="0">
              <a:highlight>
                <a:srgbClr val="FFFF00"/>
              </a:highlight>
            </a:rPr>
            <a:t>As of 9/8/2026 the 2027 KFERC Budget is proposed at $646K increase to operating and $50K increase to capital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8B997-EEAA-4BE1-8376-1E258FEDA1C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D19B1-8A2B-4B96-AC9D-1C410A9E9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4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DF28B-5F57-205E-9368-AA4BACB03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C4D7E8-A69A-F5B3-1A00-D1B3B1832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84792-4DDC-B245-E418-183AB1CC0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Last updated 9/8/2026, 9:30pm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3B805-0723-A6BA-B44C-ED84CCEBA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0756-18B9-4998-A23B-EF4691BE3A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00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5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KFERC was established as the funding mechanism.</a:t>
            </a:r>
          </a:p>
          <a:p>
            <a:endParaRPr lang="en-US" dirty="0"/>
          </a:p>
          <a:p>
            <a:r>
              <a:rPr lang="en-US" dirty="0"/>
              <a:t>The Service Providers (fire companies) remain separate independent legal entities with control of day-to-day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0756-18B9-4998-A23B-EF4691BE3A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40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24F3E-930B-8AED-478F-6306A4635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AE7A3-9BCF-5780-2B82-3CDAFE470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9D1D1-59A0-6DE1-484D-F21BD23C5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8E81E-E3CD-27AA-4787-BE454D7AF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78556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21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86027-94AC-185B-1300-5B9C053C7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345DA-BB33-E978-1EEC-9740C4628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BEBA2-792D-A896-2B6A-334353471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838AE-5D23-787C-2BCF-BBAEC92418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15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768B1-2F85-F16A-7871-B135E58B5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1A4D0-3710-A232-9535-ADBEF5982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5DFE7-2C31-4D6D-24CA-CB00F3105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BDFB3-1760-A320-D336-F359A68C5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09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2A6E6-4557-D8B7-9E41-F6AFB210F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97C59-7374-D433-A080-256DD5CFD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DBC6C-55F9-807A-F6A0-FC40B81D5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AA6B4-5524-ED82-4334-44864B37D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35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4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59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1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you talk about cost you also have to look at why the costs are going up.</a:t>
            </a:r>
          </a:p>
          <a:p>
            <a:endParaRPr lang="en-US"/>
          </a:p>
          <a:p>
            <a:r>
              <a:rPr lang="en-US"/>
              <a:t>I live in a 100 year old stone house. We can’t get good </a:t>
            </a:r>
            <a:r>
              <a:rPr lang="en-US" err="1"/>
              <a:t>wifi</a:t>
            </a:r>
            <a:r>
              <a:rPr lang="en-US"/>
              <a:t> everywhere but it’s not going to burn to the ground either.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18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6379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Regional Fire Department is a combination department with paid staff and volunteers working together to provide 24/7 protection. The decline in volunteers absolutely contributes to the cost increases over the last 10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438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6E27F-22DF-3ED6-A5E8-D98391F2B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169CA-42EA-FC3A-D0E4-23E179017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CCD60-81C7-F7DF-20F7-46A8B989F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If you look back you can see the 3 year salary adjustment also impacted the 2024 operating budget increase.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BC22-8667-A0D3-3391-D08A2607E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14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Can’t talk about costs without looking at the need to fund vehicles and equipment.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0756-18B9-4998-A23B-EF4691BE3A9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67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FA8D1-3368-A052-6302-E8E010FBC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FDBE2-F9AE-37B5-5D6A-81F24BBC55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AB1ED-FB11-5720-A0DF-45FBD61E2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99EDA-5619-6AA8-DD5E-49A9F4A8D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22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06539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5F760-6E0F-D0F4-DE14-5B5F1CD0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2CF96-4382-7F1C-81E2-3B67E904A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0842DE-62F3-B6E7-C56D-9D2CACA04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C6E21-657A-13B7-A783-2D5AF348C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23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1829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4353F-FA8E-F3A9-B867-188BBEF6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AB7F3-C8F4-B0BB-ACFA-C60162B97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74FC8-9CF9-E924-91F7-ACF6A7C88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First started putting aside funding for capital vehicles/equipment in 2024.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1ED79-7877-C928-D6B4-E22220556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470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8FD95-5F03-2A62-5804-103D33FA1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80D22-2262-66DF-0218-42C9AD1F4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E08B8-CB22-27C0-AA6B-EFCB15167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2024 was an increase of $750,000 in one year to build the capital fund. Since then, the increases each year have gone down.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2027 has not been determined.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D9E99-336E-BB15-1546-E9BC974DA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02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58186-E94F-B3D0-0B6B-1C9647B63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40DB59-09E9-DCA7-A020-3ACE694CB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113D1-704F-B7DF-C80F-52C0C7E40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2024 was an increase of $750,000 in one year to build the capital fund. Since then, the increases each year have gone down.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2027 has not been determined.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8517E-A149-950C-08A2-F46AD2072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16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C97E-4D3F-4518-BAE1-18FED9D9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6C72C-46E0-AE9C-F702-ADDEB3346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72DB8-89AB-852D-C3FD-1BD994974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2027 capital plan was adjusted based on addition of $1,000,000 in capital equipment/air packs.</a:t>
            </a:r>
          </a:p>
          <a:p>
            <a:endParaRPr lang="en-US" dirty="0"/>
          </a:p>
          <a:p>
            <a:r>
              <a:rPr lang="en-US" dirty="0"/>
              <a:t>They expire. Can’t flip one station and not flip them all. So replacing as a full department is safer for everyone because not interchangeable between different air packs. Every riding position is stored in vehicles, each station has compressor to fill these; these sit in the trucks; get dressed while moving. What that allows for is repairs, etc.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A5B3E-D65F-A41E-DC3B-590DEFE5B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27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81837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7F526-0F16-DFE6-7FB5-48B3E0719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CCEDC-C638-5140-0D5A-374559F39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B5867C-5863-0C0D-4F13-A8BEACF61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EA98B-E22B-45E2-3D77-8D87F94DF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64315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9E51-9875-DBBC-BA75-B25D9A232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E8E61-251D-FFBB-6123-728B79216C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73A7A-A39E-5852-0D15-4BB7A2F12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CEFAA-3C4E-8A5D-9D14-7C01A1DE6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29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719101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7C110-D913-6949-831B-715B19FCE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4E170-0F0A-5F01-636E-7D30FDACF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FFD14-F07A-5077-6469-4C0639E18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AJ: Fire department isn’t going away, municipal responsibility isn’t going away, need isn’t going away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34D4F-51DF-D9A1-D5B4-ABE890FF5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30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81317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D970E-CF82-D82E-C082-378C15E0D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761AC-4DE8-CE40-13DC-EE314018D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8A674-6C3E-F87B-1C87-E463458BB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Regional Department only covers 60% of Newlin Township so their population and assessed value are adjusted accordingly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5B390-0DD3-7725-1E82-381EEA2C7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0756-18B9-4998-A23B-EF4691BE3A9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94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E3705-2D17-20CE-AC0B-D89E5828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85A88-FC96-9972-F305-64C22F7E8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980059-29B7-6B02-58F5-F38D77EC4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66361-DA55-AC59-9272-52EA15A11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0756-18B9-4998-A23B-EF4691BE3A9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19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613E3-60AF-526B-A5F5-D1463B7D7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862CC-1137-9383-834F-46CB8941E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7442A-1453-8C0E-DA1D-F66236269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8AB4F-FDC3-0C95-149D-A69DCA92A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33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323416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ADCE-B3DF-57F3-D83B-01FCC1E31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C2EE2-DDD4-9272-7829-2507A77DD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614F5-8DDA-47A9-74B0-ACA4479D6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26100-8354-E664-EF5F-7B97630CC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1469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9735-D0DE-3609-FBE9-290AEF202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0C9217-8E56-6667-56F6-0C2C7FC855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76CB18-519A-0C48-638E-CE5831256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93718-824D-26C4-C1A6-B214BEB60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35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92161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EB509-C308-3056-69EF-1EE92F97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E78122-C074-7C69-0CD3-298962A81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039519-1AEC-2F79-BDF1-E9A645118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C7F3E-8CC3-7D6A-1EF7-C35622763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36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413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total of the contributions by the 6 KFERC Municipalities</a:t>
            </a:r>
          </a:p>
          <a:p>
            <a:r>
              <a:rPr lang="en-US"/>
              <a:t>Kennett Square Borough’s payments directly to LFC are included for comparison purposes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515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E65D-E2EC-0746-C26C-DF4C14934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E56E1-F72D-3BCC-690D-F6DDBF8AD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86B3B-7348-3035-AAA9-4288215B5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total of the contributions by the 6 KFERC Municipalities</a:t>
            </a:r>
          </a:p>
          <a:p>
            <a:r>
              <a:rPr lang="en-US"/>
              <a:t>Kennett Square Borough’s payments directly to LFC are included for comparison purposes</a:t>
            </a:r>
          </a:p>
          <a:p>
            <a:endParaRPr lang="en-US"/>
          </a:p>
          <a:p>
            <a:r>
              <a:rPr lang="en-US"/>
              <a:t>This show how the percentage increase is trending for the overall budget.</a:t>
            </a:r>
          </a:p>
          <a:p>
            <a:r>
              <a:rPr lang="en-US"/>
              <a:t>The 42% increase was primarily driven by the $750K investment in capital. KFERC went from $0 to $750,000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7351B-B4CA-D5E2-4C35-585DF2C4B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8D19B1-8A2B-4B96-AC9D-1C410A9E937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6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00200-3884-BADF-2FBF-71D644D08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F311F-2853-55DC-8D68-43CB0DFDA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F6D80-B6A3-BE29-AB32-DE1B9EB7D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2FB40-0016-47EA-2584-0D2D560C4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39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22053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29B7-B373-73C7-B194-AE41430F8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299BA2-1A9B-5365-648D-CD163BA49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34E2D-52C3-0FC1-ED13-50E167C1E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39377-59C5-40A6-257D-A33249533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40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84863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31449-F646-4210-7D8C-3432F6BC5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E3D5F-9115-AD34-25BA-65F76B1C9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0076D-61C6-48B7-A6BF-DEC7215DD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1079A-61E6-7E08-1760-E3A565AA8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DA047356-43CE-4AD6-9438-C68FF5ABAC31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48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05081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0DC38-8CAE-CDEB-8BA1-682B530DC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F47E1-891B-4C92-23DC-DC09B72BF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B622C-D687-937E-A6E9-5EF532D8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D1F94-3CDE-420C-A780-B0EEC47D989A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CE128-FA1E-E9B6-C09F-8C962CF6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AF88-0772-4E69-2459-56C15D15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5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80C04-0547-668D-9E64-5EA27A117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D4923-8EC9-81C6-7A20-D6F106509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5E21-812A-2543-851D-6FB48FB41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C9B2F-9E2C-4F7A-9C8E-6D3F16D61CDE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F73E5-E4C4-8335-F186-FB92C1F4B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43CD-1DFD-E973-152A-82520EE5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5E3AC-DBF5-5C2E-61CE-89D966801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24D88-9772-DAF6-2D94-685BA035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1102D-B9DD-75CB-6933-66147E6B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DA597-DBA6-4401-A4E8-1FE9C30C4A06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2DB5A-740C-17B7-DF88-F4FA4314E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90D19-6612-A997-F1AA-8FA76813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1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0454-7401-AB76-9A16-3E34CE41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F0563-5B34-CDB2-54B3-EC29A3E096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9C719-2D20-84D0-7F70-F6CA7BABC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7DEEE-5A7E-CDA2-73AB-4865F237A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7F77C-8CD4-4AF8-80F0-E24F008BC1EF}" type="datetime1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CF1C6-A45E-83CA-260C-6891FD6C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EA98E-7776-78D2-5A13-078B7C90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7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94F8-6EA8-0D62-C14D-B7E2711F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ED35D-4384-A4E8-59C6-3D8026067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7326E-BE99-BB79-8A8B-5017C74A9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1A633-F1AF-03A1-95FC-F58A6A7B6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BE00C8-2096-A279-55C2-7577720BC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28FBBF-FC3E-B2FA-4C30-6564D79B1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9B7BE-2F20-4646-8D7F-4904CD2D4BE0}" type="datetime1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CE9916-D162-BE44-2E88-9407A98A8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C9AF0F-F97B-BCAB-5F6B-0A5A69C2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6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A8A8-BD8F-F60A-646E-E6B8DA7B3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83BF2-D62B-43D8-66DE-E26B611B0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8379-3E04-4B64-A461-B24AE9FDF01A}" type="datetime1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9A9334-CFE6-0992-3FC6-8E77D5C7B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18702-568D-9289-2428-9124FC9E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0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69F91-570C-7D03-6445-F4E36E61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00322-57EE-4E20-9688-39AC0585E012}" type="datetime1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28D825-E0B6-FB98-CD3D-73D3DE24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E4EC3-36E1-7C16-2932-99415311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9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2CE61-65FD-DFE5-6841-453A9F6FB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6371F-8CBF-3D82-9C1D-2101A8734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362C9-3EAF-2EA3-98F4-0F6FC08B0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62633-BDC3-10B8-76BF-DF4FC11DF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7FBE-4C21-47D2-9FA6-DB62BAEC058D}" type="datetime1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00521-B567-90F8-87F9-893056F4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ED52A-5F6E-A00C-CB21-9B9A6B9C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1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EAE4-F801-313D-7379-1A10D4BDC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BF0277-68C1-4336-88E0-645BDD961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A8053-6630-9AF9-E6B2-F980D29EA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05BAB-D991-817C-0259-2899B195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F557E-FB77-4625-85CF-3663396E3B46}" type="datetime1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7B081-5686-BCF6-DD99-774C56DE4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DCA13-7410-98F8-757C-46442F46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6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1F38-4A79-4CDE-24E1-46674E2B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5D2F38-A8C3-D3D0-9E37-65AEE732E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69381-9D10-20CD-ADE8-114A3391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F969-21D9-4567-B471-127CAE3D927A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4E21C-394E-D850-F60B-C41DDBA5A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9E31F-0FB0-3B0C-3261-34F73D71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2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3383B7-0630-A98F-5B52-DD50D7B952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8E818-581E-A6D5-34C5-B36FD54A1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895DA-6176-7FC4-23DB-992F0491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BE72-08A9-46F4-8C14-BA4630C03253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1767B-6340-F461-C173-CC8C76510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33E37-2BDF-1B62-C102-500F61AB5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1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3A329-2F06-6F48-FBBB-E5C1BD247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F4B4D-EDE9-23FD-A25A-0120652CA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CF5D7-23B0-747A-EA3C-458726D6B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DDACA-A948-46C0-8EBD-244299116AD3}" type="datetime1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E2B97-70F6-0103-BEAA-5E3C7C33C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311C7-B94B-7C73-081B-CAC46ACFE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F3CCB-6F97-46F2-8C97-3C76B7629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lpinesoftware.com/iso-rating/iso-scores-101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BDC280-E825-3F7B-7085-CAE38CED8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BB16A195-B336-FF80-277E-F392FBA32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66A6D1-B32D-FED4-030B-48AC5B07B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5A8999-3689-9DF5-1091-ED3FC9411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9F6D4-E7CE-9CA6-2084-D0CB8ABB1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8C7258-C611-4A22-55FA-271492CE6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D8CEB16-F4BE-88B1-EFF9-AAF805012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6C993-5DE7-25B2-5D29-775ADBAFD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385" y="1187512"/>
            <a:ext cx="10053763" cy="292847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400" b="1">
                <a:solidFill>
                  <a:srgbClr val="FFFFFF"/>
                </a:solidFill>
                <a:latin typeface="+mn-lt"/>
              </a:rPr>
              <a:t>Kennett Fire &amp; EMS Regional Commission </a:t>
            </a:r>
            <a:br>
              <a:rPr lang="en-US" sz="4400" b="1">
                <a:solidFill>
                  <a:srgbClr val="FFFFFF"/>
                </a:solidFill>
                <a:latin typeface="+mn-lt"/>
              </a:rPr>
            </a:br>
            <a:r>
              <a:rPr lang="en-US" sz="4400" b="1">
                <a:solidFill>
                  <a:srgbClr val="FFFFFF"/>
                </a:solidFill>
                <a:latin typeface="+mn-lt"/>
              </a:rPr>
              <a:t>2027 Budget Update</a:t>
            </a:r>
            <a:br>
              <a:rPr lang="en-US" sz="4400" b="1">
                <a:solidFill>
                  <a:srgbClr val="FFFFFF"/>
                </a:solidFill>
                <a:latin typeface="+mn-lt"/>
              </a:rPr>
            </a:br>
            <a:br>
              <a:rPr lang="en-US" sz="4400" b="1">
                <a:solidFill>
                  <a:srgbClr val="FFFFFF"/>
                </a:solidFill>
                <a:latin typeface="+mn-lt"/>
              </a:rPr>
            </a:br>
            <a:br>
              <a:rPr lang="en-US" sz="2400" b="1">
                <a:solidFill>
                  <a:srgbClr val="FFFFFF"/>
                </a:solidFill>
                <a:latin typeface="+mn-lt"/>
              </a:rPr>
            </a:br>
            <a:br>
              <a:rPr lang="en-US" sz="4400" b="1">
                <a:solidFill>
                  <a:srgbClr val="FFFFFF"/>
                </a:solidFill>
                <a:latin typeface="+mn-lt"/>
              </a:rPr>
            </a:br>
            <a:endParaRPr lang="en-US" sz="4400" b="1" i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97CBEC-93D5-70F7-29DC-4BA78495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A3A9A-188B-202B-0679-873AAEEFC6A6}"/>
              </a:ext>
            </a:extLst>
          </p:cNvPr>
          <p:cNvSpPr txBox="1"/>
          <p:nvPr/>
        </p:nvSpPr>
        <p:spPr>
          <a:xfrm>
            <a:off x="754385" y="4984535"/>
            <a:ext cx="10414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Originally presented on September 8, 2026. 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Updated based on discussions at that Meeting.</a:t>
            </a:r>
          </a:p>
        </p:txBody>
      </p:sp>
    </p:spTree>
    <p:extLst>
      <p:ext uri="{BB962C8B-B14F-4D97-AF65-F5344CB8AC3E}">
        <p14:creationId xmlns:p14="http://schemas.microsoft.com/office/powerpoint/2010/main" val="85599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4DAAF-7903-6F67-9A96-8F18F112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B31887E-7899-7360-6ADA-580004C37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F45C3-67E4-EB1A-D6AF-8621D612F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96CD9-0E62-8A2E-5F7A-E8919DADF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3B3959-C9DE-E176-584F-E94E73D8B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0B3FFE-0E68-E35A-FDB3-F9D94BD30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A8AE20-940B-E06B-A56A-3B7655F9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026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Fire &amp; EMS Coverage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83A31-5486-6548-728E-5B52BAA12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13371"/>
            <a:ext cx="10715626" cy="459695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/>
              <a:t>Required by the Second Class Township Code &amp; Borough Code to provide fire and EMS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under the municipal laws of Pennsylvania.</a:t>
            </a:r>
            <a:endParaRPr lang="en-US" sz="3200"/>
          </a:p>
          <a:p>
            <a:pPr algn="just"/>
            <a:endParaRPr lang="en-US" sz="3200"/>
          </a:p>
          <a:p>
            <a:pPr marL="0" indent="0" algn="ctr">
              <a:buNone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P.L.350, No. 60, The Second Class Township Code, Section 1553, </a:t>
            </a:r>
            <a:b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Emergency Services, states, </a:t>
            </a:r>
            <a:b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“The township shall be responsible for </a:t>
            </a:r>
            <a:b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ensuring that fire and emergency medical services </a:t>
            </a:r>
            <a:b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are provided within the township…”</a:t>
            </a:r>
            <a:endParaRPr kumimoji="0" lang="en-US" sz="16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  <a:p>
            <a:pPr algn="just"/>
            <a:endParaRPr 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16621-8B87-7FC9-AE98-5992D2220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61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FB32D1-BC0E-4883-5CED-6ED814D0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17" y="334775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Brief History of KFERC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761E54-2806-922C-F35B-4E9FAFE3C9AD}"/>
              </a:ext>
            </a:extLst>
          </p:cNvPr>
          <p:cNvSpPr txBox="1">
            <a:spLocks/>
          </p:cNvSpPr>
          <p:nvPr/>
        </p:nvSpPr>
        <p:spPr>
          <a:xfrm>
            <a:off x="766917" y="1885279"/>
            <a:ext cx="10869560" cy="4201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/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Study conducted by VFIS Education, Training and Consulting in 2016 </a:t>
            </a: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to evaluate the feasibility of developing a system approach to EMS and fire and rescue services.</a:t>
            </a:r>
          </a:p>
          <a:p>
            <a:pPr indent="-228600" defTabSz="914400"/>
            <a:r>
              <a:rPr lang="en-US" sz="2400"/>
              <a:t>In 2017 KFERC was </a:t>
            </a:r>
            <a:r>
              <a:rPr lang="en-US" sz="2400" b="1"/>
              <a:t>established through an Inter-Municipal Cooperation Agreement </a:t>
            </a:r>
            <a:r>
              <a:rPr lang="en-US" sz="2400"/>
              <a:t>due to a desire to “</a:t>
            </a:r>
            <a:r>
              <a:rPr lang="en-US" sz="2400" i="1"/>
              <a:t>provide for inter-municipal collaboration and the pooling of municipal resources and funds for the provision of fire, rescue, and emergency services within an area…</a:t>
            </a:r>
            <a:r>
              <a:rPr lang="en-US" sz="2400"/>
              <a:t>”</a:t>
            </a:r>
          </a:p>
          <a:p>
            <a:pPr indent="-228600" defTabSz="914400"/>
            <a:r>
              <a:rPr lang="en-US" sz="2400"/>
              <a:t>Cooperation Agreement names </a:t>
            </a:r>
            <a:r>
              <a:rPr lang="en-US" sz="2400" b="1"/>
              <a:t>Longwood</a:t>
            </a:r>
            <a:r>
              <a:rPr lang="en-US" sz="2400"/>
              <a:t>, </a:t>
            </a:r>
            <a:r>
              <a:rPr lang="en-US" sz="2400" b="1"/>
              <a:t>Kennett</a:t>
            </a:r>
            <a:r>
              <a:rPr lang="en-US" sz="2400"/>
              <a:t> </a:t>
            </a:r>
            <a:r>
              <a:rPr lang="en-US" sz="2400" b="1"/>
              <a:t>and</a:t>
            </a:r>
            <a:r>
              <a:rPr lang="en-US" sz="2400"/>
              <a:t> </a:t>
            </a:r>
            <a:r>
              <a:rPr lang="en-US" sz="2400" b="1"/>
              <a:t>Po-Mar-Lin Fire Companies </a:t>
            </a:r>
            <a:r>
              <a:rPr lang="en-US" sz="2400"/>
              <a:t>as the Service Providers who remain separate, independent legal entities. </a:t>
            </a:r>
            <a:br>
              <a:rPr lang="en-US" sz="2400"/>
            </a:br>
            <a:r>
              <a:rPr lang="en-US" sz="2400"/>
              <a:t>“</a:t>
            </a:r>
            <a:r>
              <a:rPr lang="en-US" sz="2400" i="1"/>
              <a:t>The Commission shall have no authority to control the day-to-day operations of each independent Service Provider, and the Service Providers shall not be deemed agents of the Commission or the Municipalities.”</a:t>
            </a:r>
          </a:p>
          <a:p>
            <a:pPr indent="-228600" defTabSz="914400"/>
            <a:r>
              <a:rPr lang="en-US" sz="2400"/>
              <a:t>In 2026 the Inter-Municipal Cooperation Agreement was amended to add Kennett Square Borough as a voting member of the Commission. They join the Townships of East Marlborough, Kennett, Pennsbury, Pocopson, and Newlin.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5A2B2-4716-D970-78F7-00DEA037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8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271E1-A454-C8EC-95DF-E9E61D704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961D53-D8AF-4CAE-F921-A8267A95E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F3F9B9-D7C3-ADEB-DDBD-14ED30D7B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48F2F8-96C9-34B1-0C0E-DF5566246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6D44C5-D30F-DE4F-D00F-899801D99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2E9E6F-9BE9-32E0-7613-11776F903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C73EE4-0CB5-9AE2-C442-560D4A10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5" y="341466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KFERC 2027 Budget Process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EAE7B4-6D20-667A-28FF-17FF2E71B1EC}"/>
              </a:ext>
            </a:extLst>
          </p:cNvPr>
          <p:cNvSpPr txBox="1"/>
          <p:nvPr/>
        </p:nvSpPr>
        <p:spPr>
          <a:xfrm>
            <a:off x="519110" y="1749107"/>
            <a:ext cx="11153776" cy="447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August 18, 2026 KFERC Meeting: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Regional Fire Department presented their draft 2027 budget and funding request 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KFERC Administrator provided calculations of impact to municipalities based on update funding allocation percentages and options related to capital funding plan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KFERC Commissioners discuss impact with their governments</a:t>
            </a:r>
          </a:p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/>
              <a:t>September 8, 2026 KFERC Meeting: Commission comes to consensus on what the proposed funding is for 2027 Budget</a:t>
            </a:r>
          </a:p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September 29, 2026 Special KFERC Meeting: Commission votes on the 2027 KFERC Budget</a:t>
            </a:r>
            <a:endParaRPr kumimoji="0" lang="en-US" sz="20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8E4AEA-A9F6-0DDD-1235-48DC000D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0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0D6B79-AB58-E26D-BD10-17393A84D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865" y="240605"/>
            <a:ext cx="7384351" cy="1454051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chemeClr val="tx2"/>
                </a:solidFill>
              </a:rPr>
              <a:t>Funding Fire &amp; EMS</a:t>
            </a:r>
          </a:p>
        </p:txBody>
      </p:sp>
      <p:pic>
        <p:nvPicPr>
          <p:cNvPr id="8" name="Graphic 7" descr="Money">
            <a:extLst>
              <a:ext uri="{FF2B5EF4-FFF2-40B4-BE49-F238E27FC236}">
                <a16:creationId xmlns:a16="http://schemas.microsoft.com/office/drawing/2014/main" id="{9BCA0F8E-656B-B61A-F699-C469D7447C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783" y="1694656"/>
            <a:ext cx="3010079" cy="30100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95627-6BAB-7964-F97E-1178CA10F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065" y="1356852"/>
            <a:ext cx="7086087" cy="4704119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>
                <a:solidFill>
                  <a:schemeClr val="tx2"/>
                </a:solidFill>
              </a:rPr>
              <a:t>6 municipalities pay a portion of KFERC budget based on Allocation Formula</a:t>
            </a:r>
          </a:p>
          <a:p>
            <a:r>
              <a:rPr lang="en-US" dirty="0">
                <a:solidFill>
                  <a:schemeClr val="tx2"/>
                </a:solidFill>
              </a:rPr>
              <a:t>KFERC uses the money to: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Fund a portion of the Regional Fire Department operating expenses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Pay the Volunteer Firefighters Incentive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Pay for some vehicles and capital equipment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Reimburse municipalities for worker’s comp payments they make for volunteer firefighters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Cover overhead such as Audit, D&amp;O Insurance, and Administrator 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Approximately $24,500 or 0.46% of operating is spent on KFERC. </a:t>
            </a:r>
          </a:p>
          <a:p>
            <a:pPr lvl="2"/>
            <a:r>
              <a:rPr lang="en-US" dirty="0">
                <a:solidFill>
                  <a:schemeClr val="tx2"/>
                </a:solidFill>
              </a:rPr>
              <a:t>99% of KFERC budget goes directly to Fire &amp; EMS services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7BA1D-D368-53A8-AE5B-3BFB2699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6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FC921-808E-6ECF-E139-3CE5B3195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24DC973-51C0-8B2E-31CF-A1C53EDF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634B48-23D2-9066-F7D5-954C9F6E2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009E0B-2418-7F41-8993-CF5D2AD48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DAD7BF-7B20-9B03-F2A8-991B01E97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C6335A7-CD8B-80D9-001D-50FF1082A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DE0C6-6334-D451-40EF-A5D2E527B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Regional Fire Department Draft 2027 Budget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F1F922-2E01-06F0-68B4-EA5BCB55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B8967A-0829-CCEF-E2CB-1FDE96FE9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0" b="52688"/>
          <a:stretch>
            <a:fillRect/>
          </a:stretch>
        </p:blipFill>
        <p:spPr>
          <a:xfrm>
            <a:off x="1115720" y="1585402"/>
            <a:ext cx="10997622" cy="497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6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98CA43-87BB-3E8D-682D-A1314C101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FADCE49-C606-AAA2-5497-1E33C8A7C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B848FB-9EB8-790C-EA8C-D4942F16E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C77DB4-736C-ABC9-BE59-A620630D5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F520F3-9570-F5CA-EF1D-81168017C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BE7B3A-51F1-B2D5-B420-5C6FF70B2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3376D0-BD5E-E4C5-C83D-B7840C2A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Regional Fire Department Draft 2027 Budget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68D4BC-CBB7-7AC0-F690-F2DC6114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7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916E15-9A56-A315-E36B-A8717D312004}"/>
              </a:ext>
            </a:extLst>
          </p:cNvPr>
          <p:cNvGrpSpPr/>
          <p:nvPr/>
        </p:nvGrpSpPr>
        <p:grpSpPr>
          <a:xfrm>
            <a:off x="924450" y="1119187"/>
            <a:ext cx="10219800" cy="5100649"/>
            <a:chOff x="3598364" y="2223947"/>
            <a:chExt cx="5300072" cy="26823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68B5686-1810-5C97-FF71-38046B9B6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025" b="28459"/>
            <a:stretch>
              <a:fillRect/>
            </a:stretch>
          </p:blipFill>
          <p:spPr>
            <a:xfrm>
              <a:off x="3598364" y="3224980"/>
              <a:ext cx="5300072" cy="168131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0E7C24-54EC-57EF-D33E-B3EBDEBB7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46" b="79981"/>
            <a:stretch>
              <a:fillRect/>
            </a:stretch>
          </p:blipFill>
          <p:spPr>
            <a:xfrm>
              <a:off x="3598364" y="2223947"/>
              <a:ext cx="5300072" cy="10336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755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ED427C-86FC-9C94-0629-4255FDF0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37071C-3F88-DF8F-667B-8CC3EF3DA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52A305-B577-80E2-C20F-557D18C3B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721BCB-F637-E22B-C8AC-3E7FD9431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D1A3F1-CDA2-C179-B056-104D982A1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50380-32DD-A65B-9B8E-2DCD9F80F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Regional Fire Department </a:t>
            </a: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2027 Budget Requests – Operating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363551-F508-9427-4C67-3A5F2C39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9A2A4D-9ABB-5F3A-A12E-926EE8000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608449"/>
              </p:ext>
            </p:extLst>
          </p:nvPr>
        </p:nvGraphicFramePr>
        <p:xfrm>
          <a:off x="309716" y="1778540"/>
          <a:ext cx="11577484" cy="4185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8116">
                  <a:extLst>
                    <a:ext uri="{9D8B030D-6E8A-4147-A177-3AD203B41FA5}">
                      <a16:colId xmlns:a16="http://schemas.microsoft.com/office/drawing/2014/main" val="3184612838"/>
                    </a:ext>
                  </a:extLst>
                </a:gridCol>
                <a:gridCol w="9359368">
                  <a:extLst>
                    <a:ext uri="{9D8B030D-6E8A-4147-A177-3AD203B41FA5}">
                      <a16:colId xmlns:a16="http://schemas.microsoft.com/office/drawing/2014/main" val="4237044709"/>
                    </a:ext>
                  </a:extLst>
                </a:gridCol>
              </a:tblGrid>
              <a:tr h="38450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$323,000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Pay scale increase; every 3 years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909157"/>
                  </a:ext>
                </a:extLst>
              </a:tr>
              <a:tr h="678539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$90,000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Expand power truck hours to cover peak call volume. Increase to 12 hour day from 10 hours; schedule Monday-Friday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9040881"/>
                  </a:ext>
                </a:extLst>
              </a:tr>
              <a:tr h="678539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$181,000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Additional Fire Staffing Coverage - ensure two tiller drivers around the clock to help spread out volunteers a little more.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56257"/>
                  </a:ext>
                </a:extLst>
              </a:tr>
              <a:tr h="452359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$110,000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Establish fire inspection program; would eventually be revenue generating for Fire Department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48358"/>
                  </a:ext>
                </a:extLst>
              </a:tr>
              <a:tr h="452359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$65,000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Tactical EMS ops - equipment needed in service as paramedics for SWAT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5136833"/>
                  </a:ext>
                </a:extLst>
              </a:tr>
              <a:tr h="2261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$769,000 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TOTAL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052869"/>
                  </a:ext>
                </a:extLst>
              </a:tr>
              <a:tr h="2261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0" i="1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-$123,000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1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Covered by Regional Fire Department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20007"/>
                  </a:ext>
                </a:extLst>
              </a:tr>
              <a:tr h="22618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$646,000 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Request to KFERC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005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799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D9F69-C320-0D60-0B31-B23795C3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KRFD Workforce – Career Staff Overview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B07D3BB-2D58-D7CC-3A7B-97A01D0DDB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078635"/>
              </p:ext>
            </p:extLst>
          </p:nvPr>
        </p:nvGraphicFramePr>
        <p:xfrm>
          <a:off x="838200" y="1825625"/>
          <a:ext cx="5257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2D15FE2-34A5-5471-35BB-E6DD8CFA68F1}"/>
              </a:ext>
            </a:extLst>
          </p:cNvPr>
          <p:cNvSpPr txBox="1"/>
          <p:nvPr/>
        </p:nvSpPr>
        <p:spPr>
          <a:xfrm>
            <a:off x="7954239" y="5807631"/>
            <a:ext cx="37961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*figures as of 09/06/26 and subject to change</a:t>
            </a:r>
          </a:p>
          <a:p>
            <a:endParaRPr lang="en-US" sz="1400" dirty="0"/>
          </a:p>
          <a:p>
            <a:r>
              <a:rPr lang="en-US" sz="1400" b="1" dirty="0"/>
              <a:t>PRN means “pro re nata” or “as needed”</a:t>
            </a:r>
          </a:p>
        </p:txBody>
      </p:sp>
    </p:spTree>
    <p:extLst>
      <p:ext uri="{BB962C8B-B14F-4D97-AF65-F5344CB8AC3E}">
        <p14:creationId xmlns:p14="http://schemas.microsoft.com/office/powerpoint/2010/main" val="811047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190B6E-C487-C7D2-1FFB-0708AF814E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910"/>
          <a:stretch>
            <a:fillRect/>
          </a:stretch>
        </p:blipFill>
        <p:spPr>
          <a:xfrm>
            <a:off x="0" y="83382"/>
            <a:ext cx="12192000" cy="1453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92CA1E-D676-04F1-CDB2-E7F11561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  <a:cs typeface="Aharoni" panose="02010803020104030203" pitchFamily="2" charset="-79"/>
              </a:rPr>
              <a:t>Fire and EMS Staffing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0D348-B5CC-9A02-B919-048AB5AD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Fire Staffing: </a:t>
            </a:r>
          </a:p>
          <a:p>
            <a:pPr lvl="1"/>
            <a:r>
              <a:rPr lang="en-US"/>
              <a:t>3 firefighters/rig (minimum)</a:t>
            </a:r>
          </a:p>
          <a:p>
            <a:pPr lvl="1"/>
            <a:r>
              <a:rPr lang="en-US"/>
              <a:t>Full Time operate on 2-2-3 schedule 0600-1800, 7 days a week</a:t>
            </a:r>
          </a:p>
          <a:p>
            <a:pPr lvl="1"/>
            <a:r>
              <a:rPr lang="en-US"/>
              <a:t>PRN staffing supplement day shifts, driver shift during week, and night shifts on weekends</a:t>
            </a:r>
          </a:p>
          <a:p>
            <a:pPr lvl="1"/>
            <a:endParaRPr lang="en-US"/>
          </a:p>
          <a:p>
            <a:r>
              <a:rPr lang="en-US"/>
              <a:t>EMS Staffing: </a:t>
            </a:r>
          </a:p>
          <a:p>
            <a:pPr lvl="1"/>
            <a:r>
              <a:rPr lang="en-US"/>
              <a:t>2 EMS providers per unit </a:t>
            </a:r>
          </a:p>
          <a:p>
            <a:pPr lvl="1"/>
            <a:r>
              <a:rPr lang="en-US"/>
              <a:t>MICU 25 and MICU125</a:t>
            </a:r>
          </a:p>
          <a:p>
            <a:pPr lvl="1"/>
            <a:r>
              <a:rPr lang="en-US"/>
              <a:t>24/72 shifts </a:t>
            </a:r>
          </a:p>
          <a:p>
            <a:pPr lvl="1"/>
            <a:r>
              <a:rPr lang="en-US"/>
              <a:t>4 platoons of 4 FT providers for 24/7/365 coverage</a:t>
            </a:r>
          </a:p>
          <a:p>
            <a:pPr lvl="1"/>
            <a:r>
              <a:rPr lang="en-US"/>
              <a:t>PRN staff fill in for standbys, time off, power truck, call backs, etc. </a:t>
            </a:r>
          </a:p>
          <a:p>
            <a:pPr marL="457200" lvl="1" indent="0">
              <a:buNone/>
            </a:pP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5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B5A12E-604F-2A22-CE54-534A69489A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910"/>
          <a:stretch>
            <a:fillRect/>
          </a:stretch>
        </p:blipFill>
        <p:spPr>
          <a:xfrm>
            <a:off x="0" y="0"/>
            <a:ext cx="12192000" cy="1453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B6A1DC-4D55-E8ED-7A27-D64E7BAA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679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Administrative Staff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4F74B-6DF9-0F95-1F73-7F0B25AB9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6366" y="1817554"/>
            <a:ext cx="7354455" cy="4351338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Office management and clerical duties</a:t>
            </a:r>
          </a:p>
          <a:p>
            <a:r>
              <a:rPr lang="en-US"/>
              <a:t>Community Relations/Community Risk Reduction</a:t>
            </a:r>
          </a:p>
          <a:p>
            <a:pPr lvl="1"/>
            <a:r>
              <a:rPr lang="en-US"/>
              <a:t>County and state lobbying efforts </a:t>
            </a:r>
          </a:p>
          <a:p>
            <a:pPr lvl="1"/>
            <a:r>
              <a:rPr lang="en-US"/>
              <a:t>Local public awareness efforts </a:t>
            </a:r>
          </a:p>
          <a:p>
            <a:r>
              <a:rPr lang="en-US"/>
              <a:t>AP/AR </a:t>
            </a:r>
          </a:p>
          <a:p>
            <a:r>
              <a:rPr lang="en-US"/>
              <a:t>Payroll/Benefits </a:t>
            </a:r>
          </a:p>
          <a:p>
            <a:r>
              <a:rPr lang="en-US"/>
              <a:t>Oversight of billing </a:t>
            </a:r>
          </a:p>
          <a:p>
            <a:r>
              <a:rPr lang="en-US"/>
              <a:t>QA/QI </a:t>
            </a:r>
          </a:p>
          <a:p>
            <a:r>
              <a:rPr lang="en-US"/>
              <a:t>Training </a:t>
            </a:r>
          </a:p>
          <a:p>
            <a:pPr lvl="1"/>
            <a:r>
              <a:rPr lang="en-US"/>
              <a:t>Scheduling</a:t>
            </a:r>
          </a:p>
          <a:p>
            <a:pPr lvl="1"/>
            <a:r>
              <a:rPr lang="en-US"/>
              <a:t>Content management </a:t>
            </a:r>
          </a:p>
          <a:p>
            <a:pPr lvl="1"/>
            <a:r>
              <a:rPr lang="en-US"/>
              <a:t>Certification tracking </a:t>
            </a:r>
          </a:p>
          <a:p>
            <a:pPr lvl="1"/>
            <a:r>
              <a:rPr lang="en-US"/>
              <a:t>Workforce Development and Proficiency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BCDB5-5ED6-A707-C8F5-7CE51702B292}"/>
              </a:ext>
            </a:extLst>
          </p:cNvPr>
          <p:cNvSpPr txBox="1"/>
          <p:nvPr/>
        </p:nvSpPr>
        <p:spPr>
          <a:xfrm>
            <a:off x="6576883" y="3429000"/>
            <a:ext cx="5281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Two out of four admins are cross trained in Fire/EMS. The top priority of all cross-trained staff is emergency responses. </a:t>
            </a:r>
          </a:p>
        </p:txBody>
      </p:sp>
    </p:spTree>
    <p:extLst>
      <p:ext uri="{BB962C8B-B14F-4D97-AF65-F5344CB8AC3E}">
        <p14:creationId xmlns:p14="http://schemas.microsoft.com/office/powerpoint/2010/main" val="346760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D83-2C24-3672-B297-CA979C6D0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Payroll and Benefits Factors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710022-780F-DA23-6D7C-0E99E7A700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6702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1584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916ABB-E3C1-DE47-3CF8-BCF4E02B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1004606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Payroll Expenses – 2026 (01/01/2026 through 06/30/2026)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E45FFB-6968-9639-D958-BF2133B33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9287C1-BF2C-A77C-294D-0020E945D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168711"/>
              </p:ext>
            </p:extLst>
          </p:nvPr>
        </p:nvGraphicFramePr>
        <p:xfrm>
          <a:off x="432225" y="2157345"/>
          <a:ext cx="11327550" cy="4070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515">
                  <a:extLst>
                    <a:ext uri="{9D8B030D-6E8A-4147-A177-3AD203B41FA5}">
                      <a16:colId xmlns:a16="http://schemas.microsoft.com/office/drawing/2014/main" val="156746306"/>
                    </a:ext>
                  </a:extLst>
                </a:gridCol>
                <a:gridCol w="2046830">
                  <a:extLst>
                    <a:ext uri="{9D8B030D-6E8A-4147-A177-3AD203B41FA5}">
                      <a16:colId xmlns:a16="http://schemas.microsoft.com/office/drawing/2014/main" val="2179254287"/>
                    </a:ext>
                  </a:extLst>
                </a:gridCol>
                <a:gridCol w="2046830">
                  <a:extLst>
                    <a:ext uri="{9D8B030D-6E8A-4147-A177-3AD203B41FA5}">
                      <a16:colId xmlns:a16="http://schemas.microsoft.com/office/drawing/2014/main" val="1744086529"/>
                    </a:ext>
                  </a:extLst>
                </a:gridCol>
                <a:gridCol w="2046830">
                  <a:extLst>
                    <a:ext uri="{9D8B030D-6E8A-4147-A177-3AD203B41FA5}">
                      <a16:colId xmlns:a16="http://schemas.microsoft.com/office/drawing/2014/main" val="4273498912"/>
                    </a:ext>
                  </a:extLst>
                </a:gridCol>
                <a:gridCol w="2306545">
                  <a:extLst>
                    <a:ext uri="{9D8B030D-6E8A-4147-A177-3AD203B41FA5}">
                      <a16:colId xmlns:a16="http://schemas.microsoft.com/office/drawing/2014/main" val="4032734098"/>
                    </a:ext>
                  </a:extLst>
                </a:gridCol>
              </a:tblGrid>
              <a:tr h="43044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 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Fire </a:t>
                      </a:r>
                      <a:endParaRPr lang="en-US" sz="25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EMS </a:t>
                      </a:r>
                      <a:endParaRPr lang="en-US" sz="25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Admin </a:t>
                      </a:r>
                      <a:endParaRPr lang="en-US" sz="25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Total </a:t>
                      </a:r>
                      <a:endParaRPr lang="en-US" sz="2500" b="1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737520984"/>
                  </a:ext>
                </a:extLst>
              </a:tr>
              <a:tr h="430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Salaries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$666,920.04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$737,662.50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$229,144.21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$1,633,726.75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1429943220"/>
                  </a:ext>
                </a:extLst>
              </a:tr>
              <a:tr h="430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Payroll Taxes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 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 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 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$142,790.55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3579019087"/>
                  </a:ext>
                </a:extLst>
              </a:tr>
              <a:tr h="811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Health Care/Dental Costs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$121,942.59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$186,117.45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$77,198.56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$385,258.60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912781099"/>
                  </a:ext>
                </a:extLst>
              </a:tr>
              <a:tr h="430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Retirement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$12,111.78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$21,456.10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$10,517.04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$44,084.92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2356377181"/>
                  </a:ext>
                </a:extLst>
              </a:tr>
              <a:tr h="430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STD/LTD/ACCD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$4,739.80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$5,417.13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$2,699.64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$12,856.57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extLst>
                  <a:ext uri="{0D108BD9-81ED-4DB2-BD59-A6C34878D82A}">
                    <a16:rowId xmlns:a16="http://schemas.microsoft.com/office/drawing/2014/main" val="1038974928"/>
                  </a:ext>
                </a:extLst>
              </a:tr>
              <a:tr h="43044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Total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2865" marR="12865" marT="12865" marB="0" anchor="ctr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$805,714.21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$950,653.18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$319,559.45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$2,218,717.39 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865" marR="12865" marT="12865" marB="0"/>
                </a:tc>
                <a:extLst>
                  <a:ext uri="{0D108BD9-81ED-4DB2-BD59-A6C34878D82A}">
                    <a16:rowId xmlns:a16="http://schemas.microsoft.com/office/drawing/2014/main" val="2042699233"/>
                  </a:ext>
                </a:extLst>
              </a:tr>
              <a:tr h="3379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extLst>
                  <a:ext uri="{0D108BD9-81ED-4DB2-BD59-A6C34878D82A}">
                    <a16:rowId xmlns:a16="http://schemas.microsoft.com/office/drawing/2014/main" val="2532050629"/>
                  </a:ext>
                </a:extLst>
              </a:tr>
              <a:tr h="3379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865" marR="12865" marT="12865" marB="0" anchor="b"/>
                </a:tc>
                <a:extLst>
                  <a:ext uri="{0D108BD9-81ED-4DB2-BD59-A6C34878D82A}">
                    <a16:rowId xmlns:a16="http://schemas.microsoft.com/office/drawing/2014/main" val="2111911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598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D0938-CB0A-B8B0-AE9A-295D1F424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 sz="1100">
              <a:solidFill>
                <a:srgbClr val="FFFFFF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87F726-0C5F-AD75-186A-14A658032A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086500"/>
              </p:ext>
            </p:extLst>
          </p:nvPr>
        </p:nvGraphicFramePr>
        <p:xfrm>
          <a:off x="457200" y="457200"/>
          <a:ext cx="11277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8043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A6D0F6-DA29-0086-7075-5BAD66B9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Financial View of Pay Scale Request – 2026 to 2027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BAEBF-5D2A-211A-5B06-92B99677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F60C52-3297-F940-2B76-31CAB1506179}"/>
              </a:ext>
            </a:extLst>
          </p:cNvPr>
          <p:cNvSpPr txBox="1">
            <a:spLocks/>
          </p:cNvSpPr>
          <p:nvPr/>
        </p:nvSpPr>
        <p:spPr>
          <a:xfrm>
            <a:off x="838199" y="1813372"/>
            <a:ext cx="10715626" cy="10478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/>
              <a:t>Payroll and Benefits for Regional Fire Department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2A5170A-1D48-7F3A-987F-E3744D730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17757"/>
              </p:ext>
            </p:extLst>
          </p:nvPr>
        </p:nvGraphicFramePr>
        <p:xfrm>
          <a:off x="1401095" y="2714011"/>
          <a:ext cx="8259098" cy="1961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9763">
                  <a:extLst>
                    <a:ext uri="{9D8B030D-6E8A-4147-A177-3AD203B41FA5}">
                      <a16:colId xmlns:a16="http://schemas.microsoft.com/office/drawing/2014/main" val="349236108"/>
                    </a:ext>
                  </a:extLst>
                </a:gridCol>
                <a:gridCol w="1796716">
                  <a:extLst>
                    <a:ext uri="{9D8B030D-6E8A-4147-A177-3AD203B41FA5}">
                      <a16:colId xmlns:a16="http://schemas.microsoft.com/office/drawing/2014/main" val="3685057938"/>
                    </a:ext>
                  </a:extLst>
                </a:gridCol>
                <a:gridCol w="2020013">
                  <a:extLst>
                    <a:ext uri="{9D8B030D-6E8A-4147-A177-3AD203B41FA5}">
                      <a16:colId xmlns:a16="http://schemas.microsoft.com/office/drawing/2014/main" val="68891170"/>
                    </a:ext>
                  </a:extLst>
                </a:gridCol>
                <a:gridCol w="1312606">
                  <a:extLst>
                    <a:ext uri="{9D8B030D-6E8A-4147-A177-3AD203B41FA5}">
                      <a16:colId xmlns:a16="http://schemas.microsoft.com/office/drawing/2014/main" val="3692411747"/>
                    </a:ext>
                  </a:extLst>
                </a:gridCol>
              </a:tblGrid>
              <a:tr h="4783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2026 Budget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2027 Budget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% Change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958425"/>
                  </a:ext>
                </a:extLst>
              </a:tr>
              <a:tr h="5022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Fire Payroll &amp; Benefits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$2,557,448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$2,805,191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9.69%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3374180"/>
                  </a:ext>
                </a:extLst>
              </a:tr>
              <a:tr h="5022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EMS Payroll &amp; Benefits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$2,945,218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$3,050,876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3.59%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5759880"/>
                  </a:ext>
                </a:extLst>
              </a:tr>
              <a:tr h="4783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TOTAL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$5,502,666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$5,856,067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6.42%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716833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2FF01F-1256-7494-F664-1B03738F8075}"/>
              </a:ext>
            </a:extLst>
          </p:cNvPr>
          <p:cNvSpPr txBox="1">
            <a:spLocks/>
          </p:cNvSpPr>
          <p:nvPr/>
        </p:nvSpPr>
        <p:spPr>
          <a:xfrm>
            <a:off x="838199" y="4880728"/>
            <a:ext cx="10715626" cy="10478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/>
              <a:t>Salary Review: every three years adjustment to base salary; last one was 2024</a:t>
            </a:r>
          </a:p>
        </p:txBody>
      </p:sp>
    </p:spTree>
    <p:extLst>
      <p:ext uri="{BB962C8B-B14F-4D97-AF65-F5344CB8AC3E}">
        <p14:creationId xmlns:p14="http://schemas.microsoft.com/office/powerpoint/2010/main" val="4110654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7A8F83-0E4A-9A57-9011-02184FA6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653056" cy="725947"/>
          </a:xfrm>
        </p:spPr>
        <p:txBody>
          <a:bodyPr anchor="b">
            <a:normAutofit/>
          </a:bodyPr>
          <a:lstStyle/>
          <a:p>
            <a:r>
              <a:rPr lang="en-US" sz="3600" b="1" dirty="0"/>
              <a:t>Benefits to Increased Staffing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2F7F19-991D-126B-C7EC-3C68CDF8E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1562100"/>
            <a:ext cx="5315189" cy="4378877"/>
          </a:xfrm>
        </p:spPr>
        <p:txBody>
          <a:bodyPr anchor="t">
            <a:normAutofit fontScale="92500" lnSpcReduction="10000"/>
          </a:bodyPr>
          <a:lstStyle/>
          <a:p>
            <a:pPr lvl="0"/>
            <a:r>
              <a:rPr lang="en-US" sz="1600" dirty="0"/>
              <a:t>National Institute of Standards &amp; Technology (NIST) live-burn experiments show that four-person crews complete critical fireground tasks 30% faster than two-person crews and 25% faster than three-person crews.</a:t>
            </a:r>
          </a:p>
          <a:p>
            <a:pPr lvl="0"/>
            <a:r>
              <a:rPr lang="en-US" sz="1600" dirty="0"/>
              <a:t>Four-person crews are more effective in fire suppression and rescue efforts, leading to safer outcomes across all types of emergencies. </a:t>
            </a:r>
          </a:p>
          <a:p>
            <a:pPr lvl="0"/>
            <a:r>
              <a:rPr lang="en-US" sz="1600" dirty="0"/>
              <a:t>When departments are fully staffed, it reduces fire fighter burnout, fatigue, and injuries – ensuring fire fighters are ready to properly respond when there’s an emergency.</a:t>
            </a:r>
          </a:p>
          <a:p>
            <a:r>
              <a:rPr lang="en-US" sz="1600" b="1" dirty="0"/>
              <a:t>NFPA 1710 is the industry standard</a:t>
            </a:r>
            <a:r>
              <a:rPr lang="en-US" sz="1600" dirty="0"/>
              <a:t> when it comes to safe and effective fire department staffing standards. While not legally required, it serves as the benchmark for professional fire departments across North America. 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i="1" dirty="0"/>
              <a:t>NFPA is the National Fire Protection Association is a worldwide nonprofit focused on minimizing the negative effects of fire &amp; electrical hazards. Their standards are well recognized as industry best practices for fire and electrical safety.</a:t>
            </a:r>
          </a:p>
          <a:p>
            <a:endParaRPr lang="en-US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0609C9-AFC2-4AEB-FB47-7D8B74966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653" y="909081"/>
            <a:ext cx="3829157" cy="50717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668AB6-CD97-799B-50F2-662DECCD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8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315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B3195E-CB48-B6C2-0BED-23E8DADC0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 fontScale="90000"/>
          </a:bodyPr>
          <a:lstStyle/>
          <a:p>
            <a:r>
              <a:rPr lang="en-US" b="1"/>
              <a:t>Fire Inspector Program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039D71-C48D-2F34-377A-327B60DD20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95" r="7391" b="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CB932-8D10-BC89-450A-C9B0C053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144990"/>
            <a:ext cx="2942813" cy="3813683"/>
          </a:xfrm>
        </p:spPr>
        <p:txBody>
          <a:bodyPr>
            <a:normAutofit fontScale="92500" lnSpcReduction="20000"/>
          </a:bodyPr>
          <a:lstStyle/>
          <a:p>
            <a:r>
              <a:rPr lang="en-US" sz="1800"/>
              <a:t>Identify potential risks to local properties and non-compliance with codes that can lead to casualties and property loss. </a:t>
            </a:r>
          </a:p>
          <a:p>
            <a:r>
              <a:rPr lang="en-US" sz="1800"/>
              <a:t>They also play an important part in keeping firefighters and EMS workers safe at incident scenes. </a:t>
            </a:r>
          </a:p>
          <a:p>
            <a:r>
              <a:rPr lang="en-US" sz="1800"/>
              <a:t>Documented CRR programs support fire department accreditation and can help improve your </a:t>
            </a:r>
            <a:r>
              <a:rPr lang="en-US" sz="1800">
                <a:hlinkClick r:id="rId3"/>
              </a:rPr>
              <a:t>ISO score</a:t>
            </a:r>
            <a:r>
              <a:rPr lang="en-US" sz="1800"/>
              <a:t>, which feeds directly into property insurance premiums across your jurisdiction.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EA0C8-DFD5-D82C-D17F-6B2E89884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6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44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FB32D1-BC0E-4883-5CED-6ED814D0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Challenges of Fighting Fires in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6B7BA-73AB-6461-81BA-FCFEBE8283C2}"/>
              </a:ext>
            </a:extLst>
          </p:cNvPr>
          <p:cNvSpPr txBox="1"/>
          <p:nvPr/>
        </p:nvSpPr>
        <p:spPr>
          <a:xfrm>
            <a:off x="4504548" y="398206"/>
            <a:ext cx="7087683" cy="5797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With the introduction of composite and man-made materials in the building and construction process, </a:t>
            </a: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fires are burning quicker and hotter</a:t>
            </a: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 and are off gassing toxic chemicals. The result is the </a:t>
            </a: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need for more protective equipment, more rapid response, and more fully trained staff </a:t>
            </a: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for a wide range of complicated fire/smoke environments</a:t>
            </a:r>
          </a:p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Fires double in size every 3 minutes</a:t>
            </a:r>
          </a:p>
          <a:p>
            <a:pPr marL="800100" marR="0" lvl="1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Goal is 3-5 gallons of water per second to fight the fire.</a:t>
            </a:r>
          </a:p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Our region is home a wide variety of geographic and topographical challenges including </a:t>
            </a: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dense woodlands, waterways, floodplains, urban environments, suburban enclaves and agriculture</a:t>
            </a: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. As a result, a wide variety of fire and rescue equipment is needed to safely address these individual challenges.</a:t>
            </a:r>
          </a:p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Call volume has greatly increased </a:t>
            </a:r>
            <a:r>
              <a:rPr kumimoji="0" lang="en-US" sz="24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– Particularly calls that are occurring at the same time</a:t>
            </a:r>
            <a:endParaRPr kumimoji="0" lang="en-US" sz="2400" b="0" i="1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22860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704088" marR="0" lvl="2" indent="-2286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BADA1-4402-2F6A-3284-01A5390C1B75}"/>
              </a:ext>
            </a:extLst>
          </p:cNvPr>
          <p:cNvSpPr txBox="1"/>
          <p:nvPr/>
        </p:nvSpPr>
        <p:spPr>
          <a:xfrm>
            <a:off x="344032" y="2011680"/>
            <a:ext cx="11528875" cy="4620994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704088" marR="0" lvl="2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322D1D-6BEA-2176-E66C-565B0DB8E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4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CE5F2D-7C14-42C9-FC25-91C91712C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41DEDE3-E323-809F-0261-B3150E79A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29C3DB-B9C0-E7A9-E6F9-44B6020BC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070DC4A-9649-CDB8-6497-5BDFD2438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C6DCA1-F454-2592-85FD-EF26FB44E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F347A0-5DB9-7049-41DC-CAACCFA19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C394B-C15D-584D-4106-26C7B372A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Decrease in Volunteer Fire Fighters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CCB322B6-B8E6-F9C5-7FA8-F6DA8B69DC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581012"/>
              </p:ext>
            </p:extLst>
          </p:nvPr>
        </p:nvGraphicFramePr>
        <p:xfrm>
          <a:off x="838199" y="1813371"/>
          <a:ext cx="10715626" cy="4596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FB8535-BA22-7FC8-B6FD-C4DD8B488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3AA43-AF79-846A-95DF-3A667AD79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C944-D0F8-1687-7C09-EA689958F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026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Operating Increase Over Time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48448-459C-BCBA-CB0A-3288773FE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12E31D-3CA2-0BFE-67A7-7827B6BFF5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3133726"/>
              </p:ext>
            </p:extLst>
          </p:nvPr>
        </p:nvGraphicFramePr>
        <p:xfrm>
          <a:off x="838199" y="332026"/>
          <a:ext cx="10515601" cy="531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612519-12CD-173D-356E-722D72BA4E38}"/>
              </a:ext>
            </a:extLst>
          </p:cNvPr>
          <p:cNvSpPr txBox="1"/>
          <p:nvPr/>
        </p:nvSpPr>
        <p:spPr>
          <a:xfrm>
            <a:off x="838199" y="5884606"/>
            <a:ext cx="6477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highlight>
                  <a:srgbClr val="FFFF00"/>
                </a:highlight>
              </a:rPr>
              <a:t>Proposed increase is $646,000 for 2027</a:t>
            </a:r>
          </a:p>
        </p:txBody>
      </p:sp>
    </p:spTree>
    <p:extLst>
      <p:ext uri="{BB962C8B-B14F-4D97-AF65-F5344CB8AC3E}">
        <p14:creationId xmlns:p14="http://schemas.microsoft.com/office/powerpoint/2010/main" val="635192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FB32D1-BC0E-4883-5CED-6ED814D0C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Funding Fire &amp; EMS Fleet (Vehicles)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3BADA1-4402-2F6A-3284-01A5390C1B75}"/>
              </a:ext>
            </a:extLst>
          </p:cNvPr>
          <p:cNvSpPr txBox="1"/>
          <p:nvPr/>
        </p:nvSpPr>
        <p:spPr>
          <a:xfrm>
            <a:off x="344032" y="2011680"/>
            <a:ext cx="11528875" cy="4620994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67A4D"/>
              </a:buClr>
              <a:buSzPct val="8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704088" marR="0" lvl="2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ct val="50000"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233A76A4-7532-FCFF-E32A-AA9566F93E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30302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F8743-40AF-89F5-F076-EDC2135C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20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A254E-6D55-D5B3-DAE1-2745EF34E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05243C-3D16-4130-18B4-450B8D83E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4E3BEB-4B15-8F6D-E832-2C5962DC2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17CF76-9A39-7844-D07F-8BCB9CC86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13A89B-1B35-3A37-40FF-E8FCDDB87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7BE945-0971-69A2-65A9-CED5132AD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7FEFCE-C026-D6AC-DA26-48532925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Equipment 2027 – Air Packs</a:t>
            </a:r>
            <a:endParaRPr lang="en-US" sz="4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0EC371-3DE9-8223-E361-8FC602141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5595E1-195D-6F8E-AAE3-A71E8991DC70}"/>
              </a:ext>
            </a:extLst>
          </p:cNvPr>
          <p:cNvSpPr txBox="1"/>
          <p:nvPr/>
        </p:nvSpPr>
        <p:spPr>
          <a:xfrm>
            <a:off x="589936" y="1853235"/>
            <a:ext cx="106776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Expected $1,000,000 investment in 2027 to replace expiring air packs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03AD45-1DBB-C212-B804-44F04038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88" r="18172"/>
          <a:stretch>
            <a:fillRect/>
          </a:stretch>
        </p:blipFill>
        <p:spPr>
          <a:xfrm>
            <a:off x="555575" y="2546985"/>
            <a:ext cx="6051651" cy="4016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239CEA-2969-7BCE-32FA-199F3D750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7" r="6129" b="15269"/>
          <a:stretch>
            <a:fillRect/>
          </a:stretch>
        </p:blipFill>
        <p:spPr>
          <a:xfrm>
            <a:off x="6741522" y="2546985"/>
            <a:ext cx="4894903" cy="275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52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09493-FEDC-3E6C-A473-C91E52BB9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3AE5F9C-E3A4-13FF-866E-178DE8097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05E77B-26F3-E30C-02BD-BD4F6BC49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6E761E-6409-8D12-57F8-75C8B3494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64B03E-031D-FF5A-F1F5-C9AEE5C91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E65A17-3CFC-13CA-02E9-77D7A363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99631E-19AF-6762-D915-CA9938DDD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Forecasting</a:t>
            </a:r>
            <a:endParaRPr lang="en-US" sz="4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474A11-7ED3-1376-3153-84C6B14F9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F30C7B-342E-3DE6-D902-404F569F92A7}"/>
              </a:ext>
            </a:extLst>
          </p:cNvPr>
          <p:cNvSpPr txBox="1"/>
          <p:nvPr/>
        </p:nvSpPr>
        <p:spPr>
          <a:xfrm>
            <a:off x="589936" y="1853235"/>
            <a:ext cx="1067761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The original capital (fleet + equipment) plan presented in 2024 estimated that we would need an average of $1.8 to $2.2 million per year over the course of the plan. </a:t>
            </a:r>
            <a:br>
              <a:rPr lang="en-US" sz="20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</a:br>
            <a:endParaRPr lang="en-US" sz="2000" dirty="0">
              <a:effectLst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The point was to </a:t>
            </a:r>
            <a:r>
              <a:rPr lang="en-US" sz="20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ramp up</a:t>
            </a:r>
            <a:r>
              <a:rPr lang="en-US" sz="20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to a consistent funding level by going from $750K to $1.25 million in 2025 followed by 4 years of $250K increases and then remaining flat. </a:t>
            </a:r>
            <a:br>
              <a:rPr lang="en-US" sz="2000" dirty="0">
                <a:ea typeface="Times New Roman" panose="02020603050405020304" pitchFamily="18" charset="0"/>
                <a:cs typeface="Aptos" panose="020B0004020202020204" pitchFamily="34" charset="0"/>
              </a:rPr>
            </a:br>
            <a:endParaRPr lang="en-US" sz="2000" dirty="0">
              <a:effectLst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In 2024 the original recommendation was as follows:</a:t>
            </a:r>
            <a:endParaRPr lang="en-US" sz="20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2025: $1,250,000</a:t>
            </a:r>
            <a:endParaRPr lang="en-US" sz="16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2026: $1,500,000</a:t>
            </a:r>
            <a:endParaRPr lang="en-US" sz="16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2027: $1,750,000</a:t>
            </a:r>
            <a:endParaRPr lang="en-US" sz="16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2028: $2,000,000</a:t>
            </a:r>
            <a:endParaRPr lang="en-US" sz="16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2029: $2,250,000</a:t>
            </a:r>
            <a:endParaRPr lang="en-US" sz="16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800100" marR="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2030: $2,250,000</a:t>
            </a:r>
          </a:p>
          <a:p>
            <a:pPr marL="800100" marR="0" lvl="1" indent="-342900">
              <a:buFont typeface="Arial" panose="020B0604020202020204" pitchFamily="34" charset="0"/>
              <a:buChar char="•"/>
            </a:pPr>
            <a:endParaRPr lang="en-US" sz="2000" dirty="0">
              <a:effectLst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above represents a 5 year average of $1,750,000 which is roughly the minimum average estimated by the 2024 plan.</a:t>
            </a:r>
            <a:endParaRPr lang="en-US" sz="20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484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F24F-B5D7-FB85-EE6A-ACED690B1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BDEF-1679-63F4-59D9-E4A943575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026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Investment in Capital 2019-2026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E3D1C-4352-AF1D-2EB1-988542285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93E4BB8-0D12-B8E8-CE5A-3655CF7A56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568042"/>
              </p:ext>
            </p:extLst>
          </p:nvPr>
        </p:nvGraphicFramePr>
        <p:xfrm>
          <a:off x="1342103" y="332026"/>
          <a:ext cx="9110932" cy="6024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435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B1DBF-09B8-33B5-112F-DCF695FF2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0578-46AA-96B5-BE4A-3546FA352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026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Capital Investment Increase Over Time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49A65-7465-A87A-6D97-0EE0AF9C8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E0A5F6A-F9FF-11D0-CE97-6886CB60DF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338144"/>
              </p:ext>
            </p:extLst>
          </p:nvPr>
        </p:nvGraphicFramePr>
        <p:xfrm>
          <a:off x="612705" y="332027"/>
          <a:ext cx="10846792" cy="6024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8628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53CB8-4E13-0C19-CA68-6671FA20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C0C59-2CD1-1C15-BC36-CAAD596A5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2026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Capital Investment Increase Over Time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AA613-3961-52EF-0FD7-CEA28EC0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157471D-FAD0-6B62-409F-1B8FB138E75E}"/>
              </a:ext>
            </a:extLst>
          </p:cNvPr>
          <p:cNvGraphicFramePr>
            <a:graphicFrameLocks/>
          </p:cNvGraphicFramePr>
          <p:nvPr/>
        </p:nvGraphicFramePr>
        <p:xfrm>
          <a:off x="612705" y="332027"/>
          <a:ext cx="10846792" cy="6024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8894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D97944-8BF9-5C99-4BC7-9C3737884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2849DB-F6FF-BBC6-BA56-2B89B313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Forecasting &amp; 2027</a:t>
            </a:r>
            <a:endParaRPr lang="en-US" sz="4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A33AB2-34C0-235D-0645-7B82FF7C0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984" y="262505"/>
            <a:ext cx="4811628" cy="3811588"/>
          </a:xfrm>
        </p:spPr>
        <p:txBody>
          <a:bodyPr>
            <a:normAutofit/>
          </a:bodyPr>
          <a:lstStyle/>
          <a:p>
            <a:r>
              <a:rPr lang="en-US" sz="2800" b="1"/>
              <a:t>Capital Plan Forecasting Model </a:t>
            </a:r>
            <a:br>
              <a:rPr lang="en-US" sz="2800" b="1"/>
            </a:br>
            <a:r>
              <a:rPr lang="en-US" sz="2800" b="1"/>
              <a:t>$75/$150/$150/$75</a:t>
            </a:r>
            <a:endParaRPr lang="en-US" sz="2000" i="1"/>
          </a:p>
          <a:p>
            <a:endParaRPr lang="en-US" sz="2000" i="1"/>
          </a:p>
          <a:p>
            <a:r>
              <a:rPr lang="en-US" sz="2000" i="1"/>
              <a:t>Adds $1mill in air packs which expire in 2027</a:t>
            </a:r>
          </a:p>
          <a:p>
            <a:r>
              <a:rPr lang="en-US" sz="2000" i="1"/>
              <a:t>Does not include equipment for 2028-2032</a:t>
            </a:r>
          </a:p>
          <a:p>
            <a:endParaRPr lang="en-US" sz="2000" i="1"/>
          </a:p>
          <a:p>
            <a:r>
              <a:rPr lang="en-US" sz="2000" b="1"/>
              <a:t>Concern is timing of Tractor Drawn Aerial payment in 2029 along with room for equipment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30041-135F-FD7E-6EF3-6E3EF2E64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DF96D84-F3D2-C3DB-DC54-B49456EF2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542108"/>
              </p:ext>
            </p:extLst>
          </p:nvPr>
        </p:nvGraphicFramePr>
        <p:xfrm>
          <a:off x="5029200" y="395240"/>
          <a:ext cx="6323012" cy="6049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660">
                  <a:extLst>
                    <a:ext uri="{9D8B030D-6E8A-4147-A177-3AD203B41FA5}">
                      <a16:colId xmlns:a16="http://schemas.microsoft.com/office/drawing/2014/main" val="4153982391"/>
                    </a:ext>
                  </a:extLst>
                </a:gridCol>
                <a:gridCol w="1890352">
                  <a:extLst>
                    <a:ext uri="{9D8B030D-6E8A-4147-A177-3AD203B41FA5}">
                      <a16:colId xmlns:a16="http://schemas.microsoft.com/office/drawing/2014/main" val="3547313966"/>
                    </a:ext>
                  </a:extLst>
                </a:gridCol>
              </a:tblGrid>
              <a:tr h="35818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Expected Capital Balance Jan 1 2027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$1,281,069.15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536213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Ambulance remount fall 27 &amp; air packs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($1,259,741.00)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465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$1,575,000.00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3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705819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$1,596,328.15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71241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New pumper truck due late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($1,490,708.00)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957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$1,725,000.00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77983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4494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$1,830,620.15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24028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early 2029 Tractor drawn aerial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($2,493,017.00)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15594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Balance after paying for aerial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($662,396.85)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732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$1,875,000.00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58118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52695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$1,212,603.15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198235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2030 purchases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($1,513,000.00)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79356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$1,950,000.00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8219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2031 tower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($2,800,000.00)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652670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$2,100,000.00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527513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2032 engine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($1,300,000.00)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76567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$2,250,000.00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4761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$1,899,603.15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3818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A934101-A450-B869-1ED8-02C11EF36033}"/>
              </a:ext>
            </a:extLst>
          </p:cNvPr>
          <p:cNvSpPr txBox="1"/>
          <p:nvPr/>
        </p:nvSpPr>
        <p:spPr>
          <a:xfrm>
            <a:off x="215984" y="6044246"/>
            <a:ext cx="358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 printouts as Option A</a:t>
            </a:r>
          </a:p>
        </p:txBody>
      </p:sp>
    </p:spTree>
    <p:extLst>
      <p:ext uri="{BB962C8B-B14F-4D97-AF65-F5344CB8AC3E}">
        <p14:creationId xmlns:p14="http://schemas.microsoft.com/office/powerpoint/2010/main" val="935112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B1B902-AB2F-A32F-5D26-D121BC10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E4D2E0-0094-8EDC-DE17-5EE454A1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Forecasting &amp; 2027</a:t>
            </a:r>
            <a:endParaRPr lang="en-US" sz="4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80C7EE0-1650-0429-4FB9-71C600A98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984" y="262505"/>
            <a:ext cx="4811628" cy="3811588"/>
          </a:xfrm>
        </p:spPr>
        <p:txBody>
          <a:bodyPr>
            <a:normAutofit/>
          </a:bodyPr>
          <a:lstStyle/>
          <a:p>
            <a:r>
              <a:rPr lang="en-US" sz="2800" b="1"/>
              <a:t>Capital Plan Forecasting Model </a:t>
            </a:r>
            <a:br>
              <a:rPr lang="en-US" sz="2800" b="1"/>
            </a:br>
            <a:r>
              <a:rPr lang="en-US" sz="2800" b="1"/>
              <a:t> $75/$125/$125/$75</a:t>
            </a:r>
            <a:endParaRPr lang="en-US" sz="2000" i="1"/>
          </a:p>
          <a:p>
            <a:endParaRPr lang="en-US" sz="2000" i="1"/>
          </a:p>
          <a:p>
            <a:r>
              <a:rPr lang="en-US" sz="2000" i="1"/>
              <a:t>Adds $1mill in air packs which expire in 2027</a:t>
            </a:r>
          </a:p>
          <a:p>
            <a:r>
              <a:rPr lang="en-US" sz="2000" i="1"/>
              <a:t>Does not include equipment for 2028-2032</a:t>
            </a:r>
          </a:p>
          <a:p>
            <a:endParaRPr lang="en-US" sz="2000" i="1"/>
          </a:p>
          <a:p>
            <a:r>
              <a:rPr lang="en-US" sz="2000" b="1"/>
              <a:t>Concern is timing of Tractor Drawn Aerial payment in 2029 along with room for equipment</a:t>
            </a:r>
          </a:p>
          <a:p>
            <a:endParaRPr lang="en-US" sz="2000" i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6F3B15-2042-20E5-F4AC-1186010E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2C7E1E1-E811-FE66-FB20-DE5C9A563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74752"/>
              </p:ext>
            </p:extLst>
          </p:nvPr>
        </p:nvGraphicFramePr>
        <p:xfrm>
          <a:off x="5029200" y="395240"/>
          <a:ext cx="6323012" cy="6049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660">
                  <a:extLst>
                    <a:ext uri="{9D8B030D-6E8A-4147-A177-3AD203B41FA5}">
                      <a16:colId xmlns:a16="http://schemas.microsoft.com/office/drawing/2014/main" val="4153982391"/>
                    </a:ext>
                  </a:extLst>
                </a:gridCol>
                <a:gridCol w="1890352">
                  <a:extLst>
                    <a:ext uri="{9D8B030D-6E8A-4147-A177-3AD203B41FA5}">
                      <a16:colId xmlns:a16="http://schemas.microsoft.com/office/drawing/2014/main" val="3547313966"/>
                    </a:ext>
                  </a:extLst>
                </a:gridCol>
              </a:tblGrid>
              <a:tr h="35818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Expected Capital Balance Jan 1 2027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$1,281,069.15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536213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Ambulance remount fall 27 &amp; air packs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($1,259,741.00)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465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$1,575,000.00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3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705819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$1,596,328.15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71241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New pumper truck due late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($1,490,708.00)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957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77983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4494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$1,805,620.15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24028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early 2029 Tractor drawn aerial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($2,493,017.00)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15594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Balance after paying for aerial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($687,396.85)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732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$1,825,000.00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58118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52695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$1,137,603.15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198235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2030 purchases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($1,513,000.00)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79356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$1,900,000.00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8219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2031 tower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($2,800,000.00)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652670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$2,025,000.00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527513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2032 engine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($1,300,000.00)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76567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$2,150,000.00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4761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$1,599,603.15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3818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4DA0F3D-239A-C304-7E4A-D386E0DB7BBE}"/>
              </a:ext>
            </a:extLst>
          </p:cNvPr>
          <p:cNvSpPr txBox="1"/>
          <p:nvPr/>
        </p:nvSpPr>
        <p:spPr>
          <a:xfrm>
            <a:off x="215984" y="6044246"/>
            <a:ext cx="358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 printouts as Option B</a:t>
            </a:r>
          </a:p>
        </p:txBody>
      </p:sp>
    </p:spTree>
    <p:extLst>
      <p:ext uri="{BB962C8B-B14F-4D97-AF65-F5344CB8AC3E}">
        <p14:creationId xmlns:p14="http://schemas.microsoft.com/office/powerpoint/2010/main" val="2670084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DF87E5-626A-344C-7B6E-9D0F793A2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ECB503-ED8C-4C17-33EE-00B4A9D0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Forecasting &amp; 2027</a:t>
            </a:r>
            <a:endParaRPr lang="en-US" sz="4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505DA6-371B-FA02-EE5A-E76B3FAF9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984" y="262505"/>
            <a:ext cx="4811628" cy="3811588"/>
          </a:xfrm>
        </p:spPr>
        <p:txBody>
          <a:bodyPr>
            <a:normAutofit/>
          </a:bodyPr>
          <a:lstStyle/>
          <a:p>
            <a:r>
              <a:rPr lang="en-US" sz="2800" b="1"/>
              <a:t>Capital Plan Forecasting Model </a:t>
            </a:r>
            <a:br>
              <a:rPr lang="en-US" sz="2800" b="1"/>
            </a:br>
            <a:r>
              <a:rPr lang="en-US" sz="2800" b="1"/>
              <a:t>$50/$150/$150/$50</a:t>
            </a:r>
          </a:p>
          <a:p>
            <a:endParaRPr lang="en-US" sz="2000" i="1"/>
          </a:p>
          <a:p>
            <a:r>
              <a:rPr lang="en-US" sz="2000" i="1"/>
              <a:t>Adds $1mill in air packs which expire in 2027</a:t>
            </a:r>
          </a:p>
          <a:p>
            <a:r>
              <a:rPr lang="en-US" sz="2000" i="1"/>
              <a:t>Does not include equipment for 2028-2032</a:t>
            </a:r>
          </a:p>
          <a:p>
            <a:endParaRPr lang="en-US" sz="2000" i="1"/>
          </a:p>
          <a:p>
            <a:r>
              <a:rPr lang="en-US" sz="2000" b="1"/>
              <a:t>Concern is timing of Tractor Drawn Aerial payment in 2029 along with room for equipment</a:t>
            </a:r>
          </a:p>
          <a:p>
            <a:endParaRPr lang="en-US" sz="2000" i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38AA57-67D5-53D4-932A-9CBFB8199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EE2A0AA-0384-559E-EF3B-B111CA3F7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97935"/>
              </p:ext>
            </p:extLst>
          </p:nvPr>
        </p:nvGraphicFramePr>
        <p:xfrm>
          <a:off x="5029200" y="395240"/>
          <a:ext cx="6323012" cy="6049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660">
                  <a:extLst>
                    <a:ext uri="{9D8B030D-6E8A-4147-A177-3AD203B41FA5}">
                      <a16:colId xmlns:a16="http://schemas.microsoft.com/office/drawing/2014/main" val="4153982391"/>
                    </a:ext>
                  </a:extLst>
                </a:gridCol>
                <a:gridCol w="1890352">
                  <a:extLst>
                    <a:ext uri="{9D8B030D-6E8A-4147-A177-3AD203B41FA5}">
                      <a16:colId xmlns:a16="http://schemas.microsoft.com/office/drawing/2014/main" val="3547313966"/>
                    </a:ext>
                  </a:extLst>
                </a:gridCol>
              </a:tblGrid>
              <a:tr h="35818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Expected Capital Balance Jan 1 2027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$1,281,069.15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536213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Ambulance remount fall 27 &amp; air packs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($1,259,741.00)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465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3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705819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$1,571,328.15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71241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New pumper truck due late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($1,490,708.00)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957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77983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4494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$1,780,620.15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24028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early 2029 Tractor drawn aerial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($2,493,017.00)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15594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Balance after paying for aerial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($712,396.85)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732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58118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52695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$1,137,603.15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198235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2030 purchases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($1,513,000.00)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79356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$1,900,000.00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8219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2031 tower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($2,800,000.00)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652670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$2,050,000.00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527513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2032 engine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($1,300,000.00)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76567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$2,200,000.00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4761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$1,674,603.15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3818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04AAD9B-4F44-FE0A-F728-2E8E9B4A1D80}"/>
              </a:ext>
            </a:extLst>
          </p:cNvPr>
          <p:cNvSpPr txBox="1"/>
          <p:nvPr/>
        </p:nvSpPr>
        <p:spPr>
          <a:xfrm>
            <a:off x="215984" y="6044246"/>
            <a:ext cx="358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 printouts as Option C</a:t>
            </a:r>
          </a:p>
        </p:txBody>
      </p:sp>
    </p:spTree>
    <p:extLst>
      <p:ext uri="{BB962C8B-B14F-4D97-AF65-F5344CB8AC3E}">
        <p14:creationId xmlns:p14="http://schemas.microsoft.com/office/powerpoint/2010/main" val="2579176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F5D9A1-CDC8-025C-4CBA-C34100B2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9AFC52-6E2C-80E5-A2F1-55561653E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40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Capital Forecasting &amp; 2027</a:t>
            </a:r>
            <a:endParaRPr lang="en-US" sz="40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E40692-9306-00C7-CC3C-30EE5F4D9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5984" y="262505"/>
            <a:ext cx="4811628" cy="3811588"/>
          </a:xfrm>
        </p:spPr>
        <p:txBody>
          <a:bodyPr>
            <a:normAutofit/>
          </a:bodyPr>
          <a:lstStyle/>
          <a:p>
            <a:r>
              <a:rPr lang="en-US" sz="2800" b="1"/>
              <a:t>Capital Plan Forecasting Model </a:t>
            </a:r>
            <a:br>
              <a:rPr lang="en-US" sz="2800" b="1"/>
            </a:br>
            <a:r>
              <a:rPr lang="en-US" sz="2800" b="1"/>
              <a:t>$0/$200/$200/$0</a:t>
            </a:r>
          </a:p>
          <a:p>
            <a:endParaRPr lang="en-US" sz="2000" i="1"/>
          </a:p>
          <a:p>
            <a:r>
              <a:rPr lang="en-US" sz="2000" i="1"/>
              <a:t>Adds $1mill in air packs which expire in 2027</a:t>
            </a:r>
          </a:p>
          <a:p>
            <a:r>
              <a:rPr lang="en-US" sz="2000" i="1"/>
              <a:t>Does not include equipment for 2028-2032</a:t>
            </a:r>
          </a:p>
          <a:p>
            <a:endParaRPr lang="en-US" sz="2000" i="1"/>
          </a:p>
          <a:p>
            <a:r>
              <a:rPr lang="en-US" sz="2000" b="1"/>
              <a:t>Concern is timing of Tractor Drawn Aerial payment in 2029 along with room for equipment</a:t>
            </a:r>
          </a:p>
          <a:p>
            <a:endParaRPr lang="en-US" sz="2000" i="1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AB4005-BBBA-1DC5-2C45-BC091C19B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9CACD7F-2F93-F636-0DBF-1665E8472F16}"/>
              </a:ext>
            </a:extLst>
          </p:cNvPr>
          <p:cNvGraphicFramePr>
            <a:graphicFrameLocks noGrp="1"/>
          </p:cNvGraphicFramePr>
          <p:nvPr/>
        </p:nvGraphicFramePr>
        <p:xfrm>
          <a:off x="5029200" y="395240"/>
          <a:ext cx="6323012" cy="6049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32660">
                  <a:extLst>
                    <a:ext uri="{9D8B030D-6E8A-4147-A177-3AD203B41FA5}">
                      <a16:colId xmlns:a16="http://schemas.microsoft.com/office/drawing/2014/main" val="4153982391"/>
                    </a:ext>
                  </a:extLst>
                </a:gridCol>
                <a:gridCol w="1890352">
                  <a:extLst>
                    <a:ext uri="{9D8B030D-6E8A-4147-A177-3AD203B41FA5}">
                      <a16:colId xmlns:a16="http://schemas.microsoft.com/office/drawing/2014/main" val="3547313966"/>
                    </a:ext>
                  </a:extLst>
                </a:gridCol>
              </a:tblGrid>
              <a:tr h="35818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Expected Capital Balance Jan 1 2027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$1,281,069.15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536213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Ambulance remount fall 27 &amp; air packs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($1,259,741.00)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5465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33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705819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2028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$1,521,328.15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71241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New pumper truck due late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($1,490,708.00)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995737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77983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54494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2029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$1,730,620.15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240288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early 2029 Tractor drawn aerial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($2,493,017.00)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15594"/>
                  </a:ext>
                </a:extLst>
              </a:tr>
              <a:tr h="28735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Balance after paying for aerial</a:t>
                      </a:r>
                      <a:endParaRPr lang="en-US" sz="1800" b="1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($762,396.85)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732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$1,900,000.00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581184"/>
                  </a:ext>
                </a:extLst>
              </a:tr>
              <a:tr h="8049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52695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$1,137,603.15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198235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2030 purchases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($1,513,000.00)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79356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$1,900,000.00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8219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2031 tower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($2,800,000.00)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6652670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$2,100,000.00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527513"/>
                  </a:ext>
                </a:extLst>
              </a:tr>
              <a:tr h="1456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2032 engine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($1,300,000.00)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765673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u="none" strike="noStrike">
                          <a:effectLst/>
                          <a:latin typeface="+mn-lt"/>
                        </a:rPr>
                        <a:t>municipal contributions 2032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$2,300,000.00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476116"/>
                  </a:ext>
                </a:extLst>
              </a:tr>
              <a:tr h="21652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u="none" strike="noStrike">
                          <a:effectLst/>
                          <a:latin typeface="+mn-lt"/>
                        </a:rPr>
                        <a:t>Balance Jan 1 2033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025" marR="4025" marT="40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$1,824,603.15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3818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7113594-AE77-A662-6FB0-50EFA4DC7AE9}"/>
              </a:ext>
            </a:extLst>
          </p:cNvPr>
          <p:cNvSpPr txBox="1"/>
          <p:nvPr/>
        </p:nvSpPr>
        <p:spPr>
          <a:xfrm>
            <a:off x="215984" y="6044246"/>
            <a:ext cx="358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In printouts as Option D</a:t>
            </a:r>
          </a:p>
        </p:txBody>
      </p:sp>
    </p:spTree>
    <p:extLst>
      <p:ext uri="{BB962C8B-B14F-4D97-AF65-F5344CB8AC3E}">
        <p14:creationId xmlns:p14="http://schemas.microsoft.com/office/powerpoint/2010/main" val="1494458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DDF56-1729-9CAF-6F4D-123D12F1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D2D3EC5-B268-5BB1-1DA1-344E0EE12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F8F623D-8371-17A1-F011-0D00DF729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F4CFD0E-1BCA-CE61-27E8-2B4A66B61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98698CA-AF31-1A8C-6CFE-4C598796D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E93B573-D3DA-3A5C-9D5A-5EF5D3D81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FB761B-348E-441D-5A51-B4FB778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98" y="219456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>
                <a:solidFill>
                  <a:srgbClr val="FFFFFF"/>
                </a:solidFill>
              </a:rPr>
              <a:t>Municipal Allocation Formula</a:t>
            </a:r>
            <a:endParaRPr lang="en-US" sz="40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44BDEF-3D3E-60E4-EBA4-A9DE9053F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2D2D38-5812-8D9A-F7FB-B9C94B541DEF}"/>
              </a:ext>
            </a:extLst>
          </p:cNvPr>
          <p:cNvSpPr txBox="1"/>
          <p:nvPr/>
        </p:nvSpPr>
        <p:spPr>
          <a:xfrm>
            <a:off x="519110" y="1749107"/>
            <a:ext cx="11153776" cy="447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2286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3200"/>
              <a:t>Four categories, equally weighted</a:t>
            </a:r>
          </a:p>
          <a:p>
            <a:pPr marL="800100" lvl="1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Population</a:t>
            </a:r>
          </a:p>
          <a:p>
            <a:pPr marL="800100" lvl="1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800"/>
              <a:t>Assessed value</a:t>
            </a:r>
          </a:p>
          <a:p>
            <a:pPr marL="800100" lvl="1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Fire </a:t>
            </a:r>
            <a:r>
              <a:rPr lang="en-US" sz="2800"/>
              <a:t>Calls</a:t>
            </a:r>
          </a:p>
          <a:p>
            <a:pPr marL="800100" lvl="1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EMS Calls</a:t>
            </a:r>
            <a:b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</a:br>
            <a:endParaRPr kumimoji="0" lang="en-US" sz="28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For 2027 it’s based on 2025, the most recent </a:t>
            </a:r>
            <a:r>
              <a:rPr kumimoji="0" lang="en-US" sz="28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complete</a:t>
            </a:r>
            <a:r>
              <a:rPr kumimoji="0" lang="en-US" sz="2800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 year of data</a:t>
            </a:r>
          </a:p>
          <a:p>
            <a:pPr marL="342900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kumimoji="0" lang="en-US" sz="20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800100" lvl="1" indent="-22860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kumimoji="0" lang="en-US" sz="2000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10100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082529-F3F4-9196-1BF6-31EACF37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76B4789-D36D-4CC8-B2FF-76436BA68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193CD1-05BF-717D-636B-FD731C546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16AC613-3A92-6306-264E-C9EEF8DAE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AC9AFC5-34A0-4E41-CC5C-F07096AFD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05AEA3B-540F-846E-6DB5-44B03049C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B78068-6BD2-99BA-8F3C-F51346D25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98" y="219456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Municipal Allocation Formula 2027 – FINAL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Approved at the September 8, 2026 KFERC Meeting</a:t>
            </a:r>
            <a:endParaRPr lang="en-US" sz="4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F78DB6-E841-A4A2-0CAD-0E29639F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CA01C9A-C7D7-0302-FB8E-EBF2D8DBD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806387"/>
              </p:ext>
            </p:extLst>
          </p:nvPr>
        </p:nvGraphicFramePr>
        <p:xfrm>
          <a:off x="838200" y="1513026"/>
          <a:ext cx="10515597" cy="5015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3710">
                  <a:extLst>
                    <a:ext uri="{9D8B030D-6E8A-4147-A177-3AD203B41FA5}">
                      <a16:colId xmlns:a16="http://schemas.microsoft.com/office/drawing/2014/main" val="682998680"/>
                    </a:ext>
                  </a:extLst>
                </a:gridCol>
                <a:gridCol w="1425295">
                  <a:extLst>
                    <a:ext uri="{9D8B030D-6E8A-4147-A177-3AD203B41FA5}">
                      <a16:colId xmlns:a16="http://schemas.microsoft.com/office/drawing/2014/main" val="206823041"/>
                    </a:ext>
                  </a:extLst>
                </a:gridCol>
                <a:gridCol w="1425295">
                  <a:extLst>
                    <a:ext uri="{9D8B030D-6E8A-4147-A177-3AD203B41FA5}">
                      <a16:colId xmlns:a16="http://schemas.microsoft.com/office/drawing/2014/main" val="4152606564"/>
                    </a:ext>
                  </a:extLst>
                </a:gridCol>
                <a:gridCol w="1396951">
                  <a:extLst>
                    <a:ext uri="{9D8B030D-6E8A-4147-A177-3AD203B41FA5}">
                      <a16:colId xmlns:a16="http://schemas.microsoft.com/office/drawing/2014/main" val="1076563802"/>
                    </a:ext>
                  </a:extLst>
                </a:gridCol>
                <a:gridCol w="939398">
                  <a:extLst>
                    <a:ext uri="{9D8B030D-6E8A-4147-A177-3AD203B41FA5}">
                      <a16:colId xmlns:a16="http://schemas.microsoft.com/office/drawing/2014/main" val="2128486985"/>
                    </a:ext>
                  </a:extLst>
                </a:gridCol>
                <a:gridCol w="1425295">
                  <a:extLst>
                    <a:ext uri="{9D8B030D-6E8A-4147-A177-3AD203B41FA5}">
                      <a16:colId xmlns:a16="http://schemas.microsoft.com/office/drawing/2014/main" val="3501348647"/>
                    </a:ext>
                  </a:extLst>
                </a:gridCol>
                <a:gridCol w="1619653">
                  <a:extLst>
                    <a:ext uri="{9D8B030D-6E8A-4147-A177-3AD203B41FA5}">
                      <a16:colId xmlns:a16="http://schemas.microsoft.com/office/drawing/2014/main" val="3834415999"/>
                    </a:ext>
                  </a:extLst>
                </a:gridCol>
              </a:tblGrid>
              <a:tr h="6663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Population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Assessed Value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Fire/Rescue Responses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EMS Responses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400341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East Marlborough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7,924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$791,352,180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762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615927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Kennett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9,253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$854,530,240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996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350386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Kennett Square Borough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6,893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$260,449,541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612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395587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Pocopson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4,480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$350,442,280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478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600637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Pennsbury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3,879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$399,012,810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030072"/>
                  </a:ext>
                </a:extLst>
              </a:tr>
              <a:tr h="33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Newlin Township (60% assessed value in calculation)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816.6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$80,207,682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056218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33,246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2,735,994,733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1,252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3,319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749719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*Population Data: https://www.chescoplanning.org/resources/data-population.cfm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834696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0233416"/>
                  </a:ext>
                </a:extLst>
              </a:tr>
              <a:tr h="57376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Population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Assessed Value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Fire/Rescue Responses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2025 EMS Responses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>
                          <a:effectLst/>
                        </a:rPr>
                        <a:t>2027 Allocation Percentage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2026 Allocation Percentage</a:t>
                      </a:r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047546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East Marlborough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23.8%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28.9%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26.6%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23.0%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25.579%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26.38%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006448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Kennett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27.8%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31.2%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30.5%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29.896%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29.42%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27963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Kennett Square Borough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20.7%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9.5%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16.9%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18.4%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16.406%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16.01%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049745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Pocopson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13.5%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9.7%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14.4%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12.608%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12.91%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382465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Pennsbury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11.7%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14.6%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12.834%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12.80%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898495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Newlin Township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1.8%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2.677%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2.49%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747692"/>
                  </a:ext>
                </a:extLst>
              </a:tr>
              <a:tr h="1850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100.00%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254" marR="9254" marT="9254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50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6814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D3F0A-89D6-7760-9509-4011DFAFA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8F689E-01E2-64C0-39EC-7E93100B5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Impact to Municipalities - </a:t>
            </a:r>
            <a:r>
              <a:rPr lang="en-US" sz="3200" b="1">
                <a:solidFill>
                  <a:schemeClr val="bg1"/>
                </a:solidFill>
                <a:latin typeface="+mn-lt"/>
              </a:rPr>
              <a:t>$100K increase to capital</a:t>
            </a:r>
            <a:endParaRPr lang="en-US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BE9278-D009-1421-B5AA-DF677FDC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5793AD7-6541-AD27-6816-E02CBA9C9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64730"/>
              </p:ext>
            </p:extLst>
          </p:nvPr>
        </p:nvGraphicFramePr>
        <p:xfrm>
          <a:off x="643467" y="2053303"/>
          <a:ext cx="10905067" cy="363804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26848">
                  <a:extLst>
                    <a:ext uri="{9D8B030D-6E8A-4147-A177-3AD203B41FA5}">
                      <a16:colId xmlns:a16="http://schemas.microsoft.com/office/drawing/2014/main" val="3298247967"/>
                    </a:ext>
                  </a:extLst>
                </a:gridCol>
                <a:gridCol w="1913297">
                  <a:extLst>
                    <a:ext uri="{9D8B030D-6E8A-4147-A177-3AD203B41FA5}">
                      <a16:colId xmlns:a16="http://schemas.microsoft.com/office/drawing/2014/main" val="1783789244"/>
                    </a:ext>
                  </a:extLst>
                </a:gridCol>
                <a:gridCol w="1913297">
                  <a:extLst>
                    <a:ext uri="{9D8B030D-6E8A-4147-A177-3AD203B41FA5}">
                      <a16:colId xmlns:a16="http://schemas.microsoft.com/office/drawing/2014/main" val="1677638041"/>
                    </a:ext>
                  </a:extLst>
                </a:gridCol>
                <a:gridCol w="1692717">
                  <a:extLst>
                    <a:ext uri="{9D8B030D-6E8A-4147-A177-3AD203B41FA5}">
                      <a16:colId xmlns:a16="http://schemas.microsoft.com/office/drawing/2014/main" val="1102474484"/>
                    </a:ext>
                  </a:extLst>
                </a:gridCol>
                <a:gridCol w="1858908">
                  <a:extLst>
                    <a:ext uri="{9D8B030D-6E8A-4147-A177-3AD203B41FA5}">
                      <a16:colId xmlns:a16="http://schemas.microsoft.com/office/drawing/2014/main" val="519229595"/>
                    </a:ext>
                  </a:extLst>
                </a:gridCol>
              </a:tblGrid>
              <a:tr h="1014826"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Impact with $100K  increase to capital &amp; $646K increase to operating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2026 Allocation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2027 Allocation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Amount Increase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Percentage Increase from FY26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extLst>
                  <a:ext uri="{0D108BD9-81ED-4DB2-BD59-A6C34878D82A}">
                    <a16:rowId xmlns:a16="http://schemas.microsoft.com/office/drawing/2014/main" val="3471326004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East Marlborough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$1,608,450.23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$1,750,367.99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$141,917.76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8.823%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4955986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Kennett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$1,793,603.50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$2,045,830.24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$252,226.74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14.063%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9347209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Kennett Square Borough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$976,018.90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$1,122,695.03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$146,676.12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15.028%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6310240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Pocopson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$786,942.37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$862,747.88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$75,805.51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9.633%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989387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Pennsbury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$780,467.70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$878,214.53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$97,746.83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12.524%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765083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Newlin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$151,596.20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$183,223.24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$31,627.03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20.863%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4771657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KFERC TOTAL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$6,097,078.90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$6,843,078.90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$746,000.00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12.235%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8684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906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2CAB1-CF79-8D6B-544F-707B5EA5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FB89920E-E84D-19F5-D0CA-FCE3E9F4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FB4340-6001-523A-EF5E-CE1445A9E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Impact to Municipalities - </a:t>
            </a:r>
            <a:r>
              <a:rPr lang="en-US" sz="3200" b="1">
                <a:solidFill>
                  <a:schemeClr val="bg1"/>
                </a:solidFill>
                <a:latin typeface="+mn-lt"/>
              </a:rPr>
              <a:t>$75K increase to capital</a:t>
            </a:r>
            <a:endParaRPr lang="en-US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C83083-E90D-9225-8BA8-86CD6541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C9E7F2-D2E4-464A-73C4-E2DC386CAFA9}"/>
              </a:ext>
            </a:extLst>
          </p:cNvPr>
          <p:cNvGraphicFramePr>
            <a:graphicFrameLocks noGrp="1"/>
          </p:cNvGraphicFramePr>
          <p:nvPr/>
        </p:nvGraphicFramePr>
        <p:xfrm>
          <a:off x="643467" y="2053303"/>
          <a:ext cx="10905067" cy="363804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26848">
                  <a:extLst>
                    <a:ext uri="{9D8B030D-6E8A-4147-A177-3AD203B41FA5}">
                      <a16:colId xmlns:a16="http://schemas.microsoft.com/office/drawing/2014/main" val="3298247967"/>
                    </a:ext>
                  </a:extLst>
                </a:gridCol>
                <a:gridCol w="1913297">
                  <a:extLst>
                    <a:ext uri="{9D8B030D-6E8A-4147-A177-3AD203B41FA5}">
                      <a16:colId xmlns:a16="http://schemas.microsoft.com/office/drawing/2014/main" val="1783789244"/>
                    </a:ext>
                  </a:extLst>
                </a:gridCol>
                <a:gridCol w="1913297">
                  <a:extLst>
                    <a:ext uri="{9D8B030D-6E8A-4147-A177-3AD203B41FA5}">
                      <a16:colId xmlns:a16="http://schemas.microsoft.com/office/drawing/2014/main" val="1677638041"/>
                    </a:ext>
                  </a:extLst>
                </a:gridCol>
                <a:gridCol w="1692717">
                  <a:extLst>
                    <a:ext uri="{9D8B030D-6E8A-4147-A177-3AD203B41FA5}">
                      <a16:colId xmlns:a16="http://schemas.microsoft.com/office/drawing/2014/main" val="1102474484"/>
                    </a:ext>
                  </a:extLst>
                </a:gridCol>
                <a:gridCol w="1858908">
                  <a:extLst>
                    <a:ext uri="{9D8B030D-6E8A-4147-A177-3AD203B41FA5}">
                      <a16:colId xmlns:a16="http://schemas.microsoft.com/office/drawing/2014/main" val="519229595"/>
                    </a:ext>
                  </a:extLst>
                </a:gridCol>
              </a:tblGrid>
              <a:tr h="1014826"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Impact with $75K  increase to capital &amp; $646K increase to operating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2026 Allocation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2027 Allocation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Amount Increase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Percentage Increase from FY26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ctr"/>
                </a:tc>
                <a:extLst>
                  <a:ext uri="{0D108BD9-81ED-4DB2-BD59-A6C34878D82A}">
                    <a16:rowId xmlns:a16="http://schemas.microsoft.com/office/drawing/2014/main" val="3471326004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East Marlborough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$1,608,450.23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$1,743,973.32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$135,523.09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8.426%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3044955986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Kennett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$1,793,603.50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$2,038,356.15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$244,752.65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13.646%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4099347209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Kennett Square Borough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$976,018.90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$1,118,593.45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$142,574.55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14.608%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1856310240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Pocopson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$786,942.37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$859,595.98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$72,653.61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9.232%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75989387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Pennsbury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$780,467.70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$875,006.12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$94,538.43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12.113%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667765083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Newlin Township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$151,596.20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$182,553.86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$30,957.66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>
                          <a:effectLst/>
                        </a:rPr>
                        <a:t>20.421%</a:t>
                      </a:r>
                      <a:endParaRPr lang="en-US" sz="2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2864771657"/>
                  </a:ext>
                </a:extLst>
              </a:tr>
              <a:tr h="3747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KFERC TOTAL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$6,097,078.90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$6,818,078.90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$721,000.00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>
                          <a:effectLst/>
                        </a:rPr>
                        <a:t>11.825%</a:t>
                      </a:r>
                      <a:endParaRPr lang="en-US" sz="2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8130" marR="18130" marT="18130" marB="0" anchor="b"/>
                </a:tc>
                <a:extLst>
                  <a:ext uri="{0D108BD9-81ED-4DB2-BD59-A6C34878D82A}">
                    <a16:rowId xmlns:a16="http://schemas.microsoft.com/office/drawing/2014/main" val="3588684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114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7CBFC-1B18-98CA-7CFA-8902420A1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96FB09-4B51-ABA7-BD18-3CB8F9C7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Impact to Municipalities - </a:t>
            </a:r>
            <a:r>
              <a:rPr lang="en-US" sz="3200" b="1">
                <a:solidFill>
                  <a:schemeClr val="bg1"/>
                </a:solidFill>
                <a:latin typeface="+mn-lt"/>
              </a:rPr>
              <a:t>$50K increase to capital</a:t>
            </a:r>
            <a:endParaRPr lang="en-US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48A23A-9BA2-7A81-88C9-573FA58A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C9180E-E41B-1C70-70FC-708F0A7A6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05715"/>
              </p:ext>
            </p:extLst>
          </p:nvPr>
        </p:nvGraphicFramePr>
        <p:xfrm>
          <a:off x="643467" y="1903870"/>
          <a:ext cx="10905068" cy="400092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467734">
                  <a:extLst>
                    <a:ext uri="{9D8B030D-6E8A-4147-A177-3AD203B41FA5}">
                      <a16:colId xmlns:a16="http://schemas.microsoft.com/office/drawing/2014/main" val="2296172612"/>
                    </a:ext>
                  </a:extLst>
                </a:gridCol>
                <a:gridCol w="1991425">
                  <a:extLst>
                    <a:ext uri="{9D8B030D-6E8A-4147-A177-3AD203B41FA5}">
                      <a16:colId xmlns:a16="http://schemas.microsoft.com/office/drawing/2014/main" val="3306878780"/>
                    </a:ext>
                  </a:extLst>
                </a:gridCol>
                <a:gridCol w="1991425">
                  <a:extLst>
                    <a:ext uri="{9D8B030D-6E8A-4147-A177-3AD203B41FA5}">
                      <a16:colId xmlns:a16="http://schemas.microsoft.com/office/drawing/2014/main" val="3389953541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3760965383"/>
                    </a:ext>
                  </a:extLst>
                </a:gridCol>
                <a:gridCol w="1876106">
                  <a:extLst>
                    <a:ext uri="{9D8B030D-6E8A-4147-A177-3AD203B41FA5}">
                      <a16:colId xmlns:a16="http://schemas.microsoft.com/office/drawing/2014/main" val="1017524192"/>
                    </a:ext>
                  </a:extLst>
                </a:gridCol>
              </a:tblGrid>
              <a:tr h="885536"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400" b="1" u="none" strike="noStrike" cap="all" spc="60">
                          <a:solidFill>
                            <a:schemeClr val="tx1"/>
                          </a:solidFill>
                          <a:effectLst/>
                        </a:rPr>
                        <a:t>Impact with $50K  increase to capital &amp; $646K increase to operating</a:t>
                      </a:r>
                      <a:endParaRPr lang="en-US" sz="1400" b="1" i="0" u="none" strike="noStrike" cap="all" spc="6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104440" marB="104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cap="all" spc="60">
                          <a:solidFill>
                            <a:schemeClr val="tx1"/>
                          </a:solidFill>
                          <a:effectLst/>
                        </a:rPr>
                        <a:t>2026 Allocation</a:t>
                      </a:r>
                      <a:endParaRPr lang="en-US" sz="1400" b="1" i="0" u="none" strike="noStrike" cap="all" spc="6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104440" marB="104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cap="all" spc="60">
                          <a:solidFill>
                            <a:schemeClr val="tx1"/>
                          </a:solidFill>
                          <a:effectLst/>
                        </a:rPr>
                        <a:t>2027 Allocation</a:t>
                      </a:r>
                      <a:endParaRPr lang="en-US" sz="1400" b="1" i="0" u="none" strike="noStrike" cap="all" spc="6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104440" marB="104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cap="all" spc="60">
                          <a:solidFill>
                            <a:schemeClr val="tx1"/>
                          </a:solidFill>
                          <a:effectLst/>
                        </a:rPr>
                        <a:t>Amount Increase</a:t>
                      </a:r>
                      <a:endParaRPr lang="en-US" sz="1400" b="1" i="0" u="none" strike="noStrike" cap="all" spc="6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104440" marB="104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cap="all" spc="60">
                          <a:solidFill>
                            <a:schemeClr val="tx1"/>
                          </a:solidFill>
                          <a:effectLst/>
                        </a:rPr>
                        <a:t>Percentage Increase from FY26</a:t>
                      </a:r>
                      <a:endParaRPr lang="en-US" sz="1400" b="1" i="0" u="none" strike="noStrike" cap="all" spc="6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104440" marB="104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059660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East Marlborough Township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$1,608,450.23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$1,737,578.66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$129,128.43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8.028%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785339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Kennett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$1,793,603.50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$2,030,882.07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$237,278.57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13.229%</a:t>
                      </a:r>
                      <a:endParaRPr lang="en-US" sz="21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373701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Kennett Square Borough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$976,018.90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$1,114,491.88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$138,472.98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14.188%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158158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Pocopson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$786,942.37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$856,444.08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$69,501.71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8.832%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071205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Pennsbury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$780,467.70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$871,797.72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$91,330.02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11.702%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827986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Newlin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$151,596.20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$181,884.49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$30,288.29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19.980%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408028"/>
                  </a:ext>
                </a:extLst>
              </a:tr>
              <a:tr h="43591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KFERC TOTAL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$6,097,078.90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$6,793,078.90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$696,000.00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11.415%</a:t>
                      </a:r>
                      <a:endParaRPr lang="en-US" sz="21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7618" marR="69727" marT="20575" marB="10444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5774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750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36631-1363-B78E-F7FB-AFAFBA8F2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09FE8C-8C98-B6CB-8759-A8BCDFF28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/>
            <a:r>
              <a:rPr lang="en-US"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  <a:t>Impact to Municipalities - </a:t>
            </a:r>
            <a:r>
              <a:rPr lang="en-US" sz="3200" b="1">
                <a:solidFill>
                  <a:schemeClr val="bg1"/>
                </a:solidFill>
                <a:latin typeface="+mn-lt"/>
              </a:rPr>
              <a:t>$0 increase to capital</a:t>
            </a:r>
            <a:endParaRPr lang="en-US" sz="32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230C3F-CE8B-9D34-7446-9FAA7BB4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401C8F4-F39A-E4B0-53BE-1DA32C4E9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674860"/>
              </p:ext>
            </p:extLst>
          </p:nvPr>
        </p:nvGraphicFramePr>
        <p:xfrm>
          <a:off x="643467" y="1824115"/>
          <a:ext cx="10905068" cy="4587411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3339687">
                  <a:extLst>
                    <a:ext uri="{9D8B030D-6E8A-4147-A177-3AD203B41FA5}">
                      <a16:colId xmlns:a16="http://schemas.microsoft.com/office/drawing/2014/main" val="1554956316"/>
                    </a:ext>
                  </a:extLst>
                </a:gridCol>
                <a:gridCol w="1837648">
                  <a:extLst>
                    <a:ext uri="{9D8B030D-6E8A-4147-A177-3AD203B41FA5}">
                      <a16:colId xmlns:a16="http://schemas.microsoft.com/office/drawing/2014/main" val="254264756"/>
                    </a:ext>
                  </a:extLst>
                </a:gridCol>
                <a:gridCol w="1837648">
                  <a:extLst>
                    <a:ext uri="{9D8B030D-6E8A-4147-A177-3AD203B41FA5}">
                      <a16:colId xmlns:a16="http://schemas.microsoft.com/office/drawing/2014/main" val="112218998"/>
                    </a:ext>
                  </a:extLst>
                </a:gridCol>
                <a:gridCol w="1905989">
                  <a:extLst>
                    <a:ext uri="{9D8B030D-6E8A-4147-A177-3AD203B41FA5}">
                      <a16:colId xmlns:a16="http://schemas.microsoft.com/office/drawing/2014/main" val="5831783"/>
                    </a:ext>
                  </a:extLst>
                </a:gridCol>
                <a:gridCol w="1984096">
                  <a:extLst>
                    <a:ext uri="{9D8B030D-6E8A-4147-A177-3AD203B41FA5}">
                      <a16:colId xmlns:a16="http://schemas.microsoft.com/office/drawing/2014/main" val="703391003"/>
                    </a:ext>
                  </a:extLst>
                </a:gridCol>
              </a:tblGrid>
              <a:tr h="1085374"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Impact with ZERO increase to capital &amp; $646K increase to operating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2026 Allocation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2027 Allocation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Amount Increase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9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Percentage Increase from FY26</a:t>
                      </a:r>
                      <a:endParaRPr lang="en-US" sz="19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504949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East Marlborough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$1,608,450.23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$1,724,789.33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$116,339.10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7.233%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451627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Kennett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$1,793,603.50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$2,015,933.90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$222,330.40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12.396%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085058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Kennett Square Borough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$976,018.90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$1,106,288.74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$130,269.84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13.347%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123341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Pocopson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$786,942.37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$850,140.28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$63,197.92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8.031%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818374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Pennsbury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$780,467.70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$865,380.91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$84,913.22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10.880%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887921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Newlin Township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$151,596.20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$180,545.74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$28,949.54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19.096%</a:t>
                      </a:r>
                      <a:endParaRPr lang="en-US" sz="21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446687"/>
                  </a:ext>
                </a:extLst>
              </a:tr>
              <a:tr h="43015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KFERC TOTAL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$6,097,078.90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$6,743,078.90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$646,000.00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100" b="1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10.595%</a:t>
                      </a:r>
                      <a:endParaRPr lang="en-US" sz="2100" b="1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4221" marR="11044" marT="21206" marB="15904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156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967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60663-210C-126A-A35A-484DED62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2788922-2E0F-4536-D011-9F28AA8B6F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995965"/>
              </p:ext>
            </p:extLst>
          </p:nvPr>
        </p:nvGraphicFramePr>
        <p:xfrm>
          <a:off x="619432" y="368710"/>
          <a:ext cx="11238271" cy="5987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5876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4A9B9-201C-8E9D-C1DF-6F3A89270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CA633F-3678-4DC8-3BD6-139159D97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511D17C-A9B6-ED9C-A265-DB54CA5B21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105094"/>
              </p:ext>
            </p:extLst>
          </p:nvPr>
        </p:nvGraphicFramePr>
        <p:xfrm>
          <a:off x="383458" y="339213"/>
          <a:ext cx="11149781" cy="5884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16955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099E2-D977-5642-0727-F62933E5D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BD6CFD-7EAE-3AFA-0572-9411250D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212405"/>
            <a:ext cx="896705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b="1" kern="1200" dirty="0">
                <a:latin typeface="+mj-lt"/>
                <a:ea typeface="+mj-ea"/>
                <a:cs typeface="+mj-cs"/>
              </a:rPr>
              <a:t>Municipal Allocation 2024-2027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41F667-CD20-6790-2126-1816976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30FE1E3-DC4F-3D9E-FB41-FA82EB5775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234153"/>
              </p:ext>
            </p:extLst>
          </p:nvPr>
        </p:nvGraphicFramePr>
        <p:xfrm>
          <a:off x="1394278" y="1525780"/>
          <a:ext cx="9073923" cy="4553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8187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E9F5E-2050-9A79-D037-3235264E1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B95CE254-1184-9CF3-71EE-B7BFEA643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1F973EC-FF86-FA4E-B076-974796138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C9A343-03D4-3490-CE37-BF83DD73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212405"/>
            <a:ext cx="896705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600" b="1" kern="1200" dirty="0">
                <a:latin typeface="+mj-lt"/>
                <a:ea typeface="+mj-ea"/>
                <a:cs typeface="+mj-cs"/>
              </a:rPr>
              <a:t>Increase as a percentage 2024-207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0498ABC-A30E-106E-FE79-B62A50BB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03D6A0C-F897-3D71-4FCC-935187DC4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EF8D0D3-1DEB-B09A-69B2-28D3BDCD2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BE7C3F2-0657-8A6A-A248-D44A1DF55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AB68C4-4B38-3699-007C-02CEB418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EB6CA6E-3A31-CCF2-B9DF-312A067301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363203"/>
              </p:ext>
            </p:extLst>
          </p:nvPr>
        </p:nvGraphicFramePr>
        <p:xfrm>
          <a:off x="1197403" y="1381125"/>
          <a:ext cx="9055528" cy="512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8548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58D9-4251-0743-F7B6-7FB2D056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Regional Response Data</a:t>
            </a:r>
            <a:br>
              <a:rPr lang="en-US"/>
            </a:br>
            <a:r>
              <a:rPr lang="en-US" sz="2400" i="1"/>
              <a:t>(as of 08/31/26) </a:t>
            </a:r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FD4FA-0E4C-3554-A912-D64B422FA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F3CCB-6F97-46F2-8C97-3C76B76291B0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AF9B764-010F-6168-4969-59C99DE0AB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092677"/>
              </p:ext>
            </p:extLst>
          </p:nvPr>
        </p:nvGraphicFramePr>
        <p:xfrm>
          <a:off x="7285936" y="798910"/>
          <a:ext cx="3615776" cy="5922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CC562D0-E5BA-E49B-002F-DEA913187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288" y="2003899"/>
            <a:ext cx="4886776" cy="3994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5E97B9-4F17-3D3C-91C3-D0C66264F6BF}"/>
              </a:ext>
            </a:extLst>
          </p:cNvPr>
          <p:cNvSpPr txBox="1"/>
          <p:nvPr/>
        </p:nvSpPr>
        <p:spPr>
          <a:xfrm>
            <a:off x="2361225" y="5987024"/>
            <a:ext cx="3064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2026 Fire Calls – In district </a:t>
            </a:r>
          </a:p>
        </p:txBody>
      </p:sp>
    </p:spTree>
    <p:extLst>
      <p:ext uri="{BB962C8B-B14F-4D97-AF65-F5344CB8AC3E}">
        <p14:creationId xmlns:p14="http://schemas.microsoft.com/office/powerpoint/2010/main" val="3064127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D7242-8BBC-68C3-995D-508B783A9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East Marlborough Township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BDEBB-81BC-6BE5-54AD-0BB34C742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EMS Calls – </a:t>
            </a:r>
            <a:r>
              <a:rPr lang="en-US" sz="2000" dirty="0">
                <a:latin typeface="Times New Roman" panose="02020603050405020304" pitchFamily="18" charset="0"/>
              </a:rPr>
              <a:t>461 </a:t>
            </a:r>
            <a:endParaRPr lang="en-US" sz="2000" dirty="0"/>
          </a:p>
          <a:p>
            <a:r>
              <a:rPr lang="en-US" sz="2000" dirty="0"/>
              <a:t>Fire Calls – 242</a:t>
            </a:r>
          </a:p>
          <a:p>
            <a:r>
              <a:rPr lang="en-US" sz="2000" dirty="0"/>
              <a:t>Number of Active Volunteers – 5</a:t>
            </a:r>
          </a:p>
          <a:p>
            <a:r>
              <a:rPr lang="en-US" sz="2000" dirty="0"/>
              <a:t>Total 2026 Allocations – $1,608,450.23</a:t>
            </a:r>
            <a:endParaRPr lang="en-US" sz="2000" dirty="0">
              <a:latin typeface="Aptos Narrow" panose="020B000402020202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1579D-0E2B-AFE4-C22E-F6E000FB77A1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8134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581FCF-21FE-89F0-BAA3-10939971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Kennett Township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D384D1-B89F-C6CF-EC94-61759E556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EMS Calls – </a:t>
            </a:r>
            <a:r>
              <a:rPr lang="en-US" sz="2000" dirty="0">
                <a:latin typeface="Times New Roman" panose="02020603050405020304" pitchFamily="18" charset="0"/>
              </a:rPr>
              <a:t>585</a:t>
            </a:r>
            <a:endParaRPr lang="en-US" sz="2000" dirty="0"/>
          </a:p>
          <a:p>
            <a:r>
              <a:rPr lang="en-US" sz="2000" dirty="0"/>
              <a:t>Fire Calls – 197</a:t>
            </a:r>
          </a:p>
          <a:p>
            <a:r>
              <a:rPr lang="en-US" sz="2000" dirty="0"/>
              <a:t>Number of Active Volunteers – 3 </a:t>
            </a:r>
          </a:p>
          <a:p>
            <a:r>
              <a:rPr lang="en-US" sz="2000" dirty="0"/>
              <a:t>Total 2026 Allocations – $1,793,603.50</a:t>
            </a:r>
            <a:endParaRPr lang="en-US" sz="2000" dirty="0">
              <a:latin typeface="Aptos Narrow" panose="020B0004020202020204" pitchFamily="34" charset="0"/>
            </a:endParaRPr>
          </a:p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D67E2-44F9-6C9C-EDF4-89AC428F1078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04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5FDCC-0213-92D4-F9D2-3F1A9C989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Kennett Square Borough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470052-B576-65DF-AF69-4C65C8169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EMS Calls – </a:t>
            </a:r>
            <a:r>
              <a:rPr lang="en-US" sz="2000" dirty="0">
                <a:latin typeface="Times New Roman" panose="02020603050405020304" pitchFamily="18" charset="0"/>
              </a:rPr>
              <a:t>413</a:t>
            </a:r>
            <a:endParaRPr lang="en-US" sz="2000" dirty="0"/>
          </a:p>
          <a:p>
            <a:r>
              <a:rPr lang="en-US" sz="2000" dirty="0"/>
              <a:t>Fire Calls – 133</a:t>
            </a:r>
          </a:p>
          <a:p>
            <a:r>
              <a:rPr lang="en-US" sz="2000" dirty="0"/>
              <a:t>Number of Active Volunteers – 6</a:t>
            </a:r>
          </a:p>
          <a:p>
            <a:r>
              <a:rPr lang="en-US" sz="2000" dirty="0"/>
              <a:t>Total 2026 Allocations – $976,018.90</a:t>
            </a:r>
            <a:endParaRPr lang="en-US" sz="2000" dirty="0">
              <a:latin typeface="Aptos Narrow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2C3F6-9365-A8C8-990C-256EC5B21032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52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C9FE75-736E-8BD3-1EA6-218AE0D09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Pennsbury Township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69F786-488D-DB48-D1AC-D824B3402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EMS Calls – </a:t>
            </a:r>
            <a:r>
              <a:rPr lang="en-US" sz="2000" dirty="0">
                <a:latin typeface="Times New Roman" panose="02020603050405020304" pitchFamily="18" charset="0"/>
              </a:rPr>
              <a:t>266</a:t>
            </a:r>
            <a:endParaRPr lang="en-US" sz="2000" dirty="0"/>
          </a:p>
          <a:p>
            <a:r>
              <a:rPr lang="en-US" sz="2000" dirty="0"/>
              <a:t>Fire Calls – 97</a:t>
            </a:r>
          </a:p>
          <a:p>
            <a:r>
              <a:rPr lang="en-US" sz="2000" dirty="0"/>
              <a:t>Number of Active Volunteers – 1</a:t>
            </a:r>
          </a:p>
          <a:p>
            <a:r>
              <a:rPr lang="en-US" sz="2000" dirty="0"/>
              <a:t>Total 2026 Allocations – $780,467.70</a:t>
            </a:r>
            <a:endParaRPr lang="en-US" sz="2000" dirty="0">
              <a:latin typeface="Aptos Narrow" panose="020B0004020202020204" pitchFamily="34" charset="0"/>
            </a:endParaRPr>
          </a:p>
          <a:p>
            <a:pPr marL="0" indent="0">
              <a:buNone/>
            </a:pPr>
            <a:r>
              <a:rPr lang="en-US" sz="20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CBD7F-AA7E-40D4-8EF1-F74C9F8B699B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00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9A748-B377-00D0-4CFC-6C2A07293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Pocopson Township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AFEC57-D9A8-8531-017E-6C57BAC3F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EMS Calls – </a:t>
            </a:r>
            <a:r>
              <a:rPr lang="en-US" sz="2000" dirty="0">
                <a:latin typeface="Times New Roman" panose="02020603050405020304" pitchFamily="18" charset="0"/>
              </a:rPr>
              <a:t>302</a:t>
            </a:r>
            <a:endParaRPr lang="en-US" sz="2000" dirty="0"/>
          </a:p>
          <a:p>
            <a:r>
              <a:rPr lang="en-US" sz="2000" dirty="0"/>
              <a:t>Fire Calls – 91</a:t>
            </a:r>
          </a:p>
          <a:p>
            <a:r>
              <a:rPr lang="en-US" sz="2000" dirty="0"/>
              <a:t>Number of Active Volunteers – 1</a:t>
            </a:r>
          </a:p>
          <a:p>
            <a:r>
              <a:rPr lang="en-US" sz="2000" dirty="0"/>
              <a:t>Total 2026 Allocations – $786,942.37</a:t>
            </a:r>
            <a:endParaRPr lang="en-US" sz="2000" dirty="0">
              <a:latin typeface="Aptos Narrow" panose="020B0004020202020204" pitchFamily="34" charset="0"/>
            </a:endParaRPr>
          </a:p>
          <a:p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0FD478-1371-FA8C-271F-B2B944255CDD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06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B4517-0014-BF5F-8BFD-5B47D8F0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Newlin Township (KRFD Territory)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02B262-8D06-84A0-814E-EA9E1939F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/>
            <a:r>
              <a:rPr lang="en-US" sz="2000" dirty="0"/>
              <a:t>EMS Calls – 29</a:t>
            </a:r>
          </a:p>
          <a:p>
            <a:pPr indent="-228600" defTabSz="914400"/>
            <a:r>
              <a:rPr lang="en-US" sz="2000" dirty="0"/>
              <a:t>Fire Calls – 20</a:t>
            </a:r>
          </a:p>
          <a:p>
            <a:pPr indent="-228600" defTabSz="914400"/>
            <a:r>
              <a:rPr lang="en-US" sz="2000" dirty="0"/>
              <a:t>Number of Active Volunteers – 1</a:t>
            </a:r>
          </a:p>
          <a:p>
            <a:pPr indent="-228600" defTabSz="914400"/>
            <a:r>
              <a:rPr lang="en-US" sz="2000" dirty="0"/>
              <a:t>Total 2026 Allocations – $151,596.20</a:t>
            </a:r>
          </a:p>
          <a:p>
            <a:pPr marL="0" indent="0" defTabSz="914400">
              <a:buNone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BB4A0-8200-A547-EAD3-AA62509DB528}"/>
              </a:ext>
            </a:extLst>
          </p:cNvPr>
          <p:cNvSpPr txBox="1"/>
          <p:nvPr/>
        </p:nvSpPr>
        <p:spPr>
          <a:xfrm>
            <a:off x="9582149" y="6195527"/>
            <a:ext cx="2355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/>
              <a:t>(as of 08/31/26)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787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1B55E-DC33-74ED-A016-93640EB91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70072A-2F3D-BD85-64FB-0E2CAF51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47F3CCB-6F97-46F2-8C97-3C76B76291B0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45F0EFB-3D25-BBD8-50A1-2F049F0D2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614789"/>
              </p:ext>
            </p:extLst>
          </p:nvPr>
        </p:nvGraphicFramePr>
        <p:xfrm>
          <a:off x="988142" y="278099"/>
          <a:ext cx="10972800" cy="6157242"/>
        </p:xfrm>
        <a:graphic>
          <a:graphicData uri="http://schemas.openxmlformats.org/drawingml/2006/table">
            <a:tbl>
              <a:tblPr/>
              <a:tblGrid>
                <a:gridCol w="4070555">
                  <a:extLst>
                    <a:ext uri="{9D8B030D-6E8A-4147-A177-3AD203B41FA5}">
                      <a16:colId xmlns:a16="http://schemas.microsoft.com/office/drawing/2014/main" val="1651983482"/>
                    </a:ext>
                  </a:extLst>
                </a:gridCol>
                <a:gridCol w="2551471">
                  <a:extLst>
                    <a:ext uri="{9D8B030D-6E8A-4147-A177-3AD203B41FA5}">
                      <a16:colId xmlns:a16="http://schemas.microsoft.com/office/drawing/2014/main" val="1768122352"/>
                    </a:ext>
                  </a:extLst>
                </a:gridCol>
                <a:gridCol w="191729">
                  <a:extLst>
                    <a:ext uri="{9D8B030D-6E8A-4147-A177-3AD203B41FA5}">
                      <a16:colId xmlns:a16="http://schemas.microsoft.com/office/drawing/2014/main" val="1698079469"/>
                    </a:ext>
                  </a:extLst>
                </a:gridCol>
                <a:gridCol w="1700135">
                  <a:extLst>
                    <a:ext uri="{9D8B030D-6E8A-4147-A177-3AD203B41FA5}">
                      <a16:colId xmlns:a16="http://schemas.microsoft.com/office/drawing/2014/main" val="1724233627"/>
                    </a:ext>
                  </a:extLst>
                </a:gridCol>
                <a:gridCol w="45278">
                  <a:extLst>
                    <a:ext uri="{9D8B030D-6E8A-4147-A177-3AD203B41FA5}">
                      <a16:colId xmlns:a16="http://schemas.microsoft.com/office/drawing/2014/main" val="2875125749"/>
                    </a:ext>
                  </a:extLst>
                </a:gridCol>
                <a:gridCol w="2413632">
                  <a:extLst>
                    <a:ext uri="{9D8B030D-6E8A-4147-A177-3AD203B41FA5}">
                      <a16:colId xmlns:a16="http://schemas.microsoft.com/office/drawing/2014/main" val="795510389"/>
                    </a:ext>
                  </a:extLst>
                </a:gridCol>
              </a:tblGrid>
              <a:tr h="23460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KFERC Budget</a:t>
                      </a:r>
                      <a:endParaRPr lang="en-US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w/ Borough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292088"/>
                  </a:ext>
                </a:extLst>
              </a:tr>
              <a:tr h="23460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Municipal Revenue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$5,121,060.00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$6,097,078.90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$6,793,078.90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158430"/>
                  </a:ext>
                </a:extLst>
              </a:tr>
              <a:tr h="23460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 of Fund Balance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$20,000.00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121112"/>
                  </a:ext>
                </a:extLst>
              </a:tr>
              <a:tr h="251331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REVENUE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$5,121,060.00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$6,097,078.90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$6,813,078.90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329468"/>
                  </a:ext>
                </a:extLst>
              </a:tr>
              <a:tr h="2346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302403"/>
                  </a:ext>
                </a:extLst>
              </a:tr>
              <a:tr h="23460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 to Capital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-$1,259,880.00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-$1,500,000.00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-$1,550,000.00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759558"/>
                  </a:ext>
                </a:extLst>
              </a:tr>
              <a:tr h="23460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($1,500,000 minus Borough)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(includes Borough)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1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(50K Increase to Capital)</a:t>
                      </a:r>
                      <a:endParaRPr lang="en-US" sz="1800" b="0" i="0" u="none" strike="noStrike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302242"/>
                  </a:ext>
                </a:extLst>
              </a:tr>
              <a:tr h="1408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699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Expenses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 w/Borough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5874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 for Fire Companies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$3,543,022.05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$4,284,796.47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$4,930,796.47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505060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Volunteer Incentives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$250,000.00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$250,000.00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657252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Workers Compensation Reimbursement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$41,529.00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$56,529.00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751562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Audit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$7,200.00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$7,200.00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526721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D&amp;O Insurance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$1,949.00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$1,949.00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713568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 BCO-10 Filing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337165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Notices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15768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Administrator Pay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$14,000.00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$14,000.00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402731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Website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$1,000.00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518295"/>
                  </a:ext>
                </a:extLst>
              </a:tr>
              <a:tr h="2360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304731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EXPENSES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$3,858,015.05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$5,261,789.47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988925"/>
                  </a:ext>
                </a:extLst>
              </a:tr>
              <a:tr h="30478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Revenue v Expense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$3,164.95</a:t>
                      </a: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$1,289.43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61" marR="8661" marT="8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8140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762F190-46A5-829B-FA68-30C9E341C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58" y="5333552"/>
            <a:ext cx="2752354" cy="1022798"/>
          </a:xfrm>
          <a:prstGeom prst="rect">
            <a:avLst/>
          </a:prstGeom>
          <a:solidFill>
            <a:schemeClr val="accent1"/>
          </a:solidFill>
          <a:ln w="174625" cmpd="thinThick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>
                <a:solidFill>
                  <a:srgbClr val="FFFFFF"/>
                </a:solidFill>
                <a:latin typeface="+mn-lt"/>
              </a:rPr>
              <a:t>DRAFT 2027 KFERC Budget</a:t>
            </a:r>
            <a:endParaRPr lang="en-US" sz="28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236399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61F2F"/>
      </a:accent1>
      <a:accent2>
        <a:srgbClr val="067A4D"/>
      </a:accent2>
      <a:accent3>
        <a:srgbClr val="F2C00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FF22BC2571F4A8D67CFDABB8E5D10" ma:contentTypeVersion="12" ma:contentTypeDescription="Create a new document." ma:contentTypeScope="" ma:versionID="85a72cded0728e90896d7a9b29aba04d">
  <xsd:schema xmlns:xsd="http://www.w3.org/2001/XMLSchema" xmlns:xs="http://www.w3.org/2001/XMLSchema" xmlns:p="http://schemas.microsoft.com/office/2006/metadata/properties" xmlns:ns2="e55c8d2d-4494-4edf-ade3-2f3962a727d9" xmlns:ns3="84e321dd-6ac4-4b0b-a637-9f9cb42e911c" targetNamespace="http://schemas.microsoft.com/office/2006/metadata/properties" ma:root="true" ma:fieldsID="9ce16f4e54af3f02ed9bb0f509fb6593" ns2:_="" ns3:_="">
    <xsd:import namespace="e55c8d2d-4494-4edf-ade3-2f3962a727d9"/>
    <xsd:import namespace="84e321dd-6ac4-4b0b-a637-9f9cb42e91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c8d2d-4494-4edf-ade3-2f3962a727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be90de1-cf98-48cc-a1d2-210df10e6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e321dd-6ac4-4b0b-a637-9f9cb42e911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49ec4af-40b6-4fe7-b7dd-c62d1eaa2ef4}" ma:internalName="TaxCatchAll" ma:showField="CatchAllData" ma:web="84e321dd-6ac4-4b0b-a637-9f9cb42e91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5c8d2d-4494-4edf-ade3-2f3962a727d9">
      <Terms xmlns="http://schemas.microsoft.com/office/infopath/2007/PartnerControls"/>
    </lcf76f155ced4ddcb4097134ff3c332f>
    <TaxCatchAll xmlns="84e321dd-6ac4-4b0b-a637-9f9cb42e911c" xsi:nil="true"/>
  </documentManagement>
</p:properties>
</file>

<file path=customXml/itemProps1.xml><?xml version="1.0" encoding="utf-8"?>
<ds:datastoreItem xmlns:ds="http://schemas.openxmlformats.org/officeDocument/2006/customXml" ds:itemID="{D9ECFA8B-D74F-4FFE-9C3A-C5474FBCF14C}"/>
</file>

<file path=customXml/itemProps2.xml><?xml version="1.0" encoding="utf-8"?>
<ds:datastoreItem xmlns:ds="http://schemas.openxmlformats.org/officeDocument/2006/customXml" ds:itemID="{07C66503-E2A7-4423-9D30-08D6AF7D11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1D5AC0-C018-458A-B2F1-1BFE9BE61872}">
  <ds:schemaRefs>
    <ds:schemaRef ds:uri="84e321dd-6ac4-4b0b-a637-9f9cb42e911c"/>
    <ds:schemaRef ds:uri="e55c8d2d-4494-4edf-ade3-2f3962a727d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56</TotalTime>
  <Words>4140</Words>
  <Application>Microsoft Office PowerPoint</Application>
  <PresentationFormat>Widescreen</PresentationFormat>
  <Paragraphs>915</Paragraphs>
  <Slides>48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Aharoni</vt:lpstr>
      <vt:lpstr>Aptos</vt:lpstr>
      <vt:lpstr>Aptos Narrow</vt:lpstr>
      <vt:lpstr>Arial</vt:lpstr>
      <vt:lpstr>Calibri</vt:lpstr>
      <vt:lpstr>Calibri Light</vt:lpstr>
      <vt:lpstr>Times New Roman</vt:lpstr>
      <vt:lpstr>Wingdings</vt:lpstr>
      <vt:lpstr>1_Office Theme</vt:lpstr>
      <vt:lpstr>Kennett Fire &amp; EMS Regional Commission  2027 Budget Update    </vt:lpstr>
      <vt:lpstr>Fire &amp; EMS Coverage</vt:lpstr>
      <vt:lpstr>Brief History of KFERC</vt:lpstr>
      <vt:lpstr>KFERC 2027 Budget Process</vt:lpstr>
      <vt:lpstr>Funding Fire &amp; EMS</vt:lpstr>
      <vt:lpstr>Regional Fire Department Draft 2027 Budget</vt:lpstr>
      <vt:lpstr>Regional Fire Department Draft 2027 Budget</vt:lpstr>
      <vt:lpstr>Regional Fire Department  2027 Budget Requests – Operating</vt:lpstr>
      <vt:lpstr>KRFD Workforce – Career Staff Overview </vt:lpstr>
      <vt:lpstr>Fire and EMS Staffing </vt:lpstr>
      <vt:lpstr>Administrative Staff  </vt:lpstr>
      <vt:lpstr>Payroll and Benefits Factors </vt:lpstr>
      <vt:lpstr>Payroll Expenses – 2026 (01/01/2026 through 06/30/2026) </vt:lpstr>
      <vt:lpstr>PowerPoint Presentation</vt:lpstr>
      <vt:lpstr>Financial View of Pay Scale Request – 2026 to 2027</vt:lpstr>
      <vt:lpstr>Benefits to Increased Staffing </vt:lpstr>
      <vt:lpstr>Fire Inspector Program </vt:lpstr>
      <vt:lpstr>Challenges of Fighting Fires in 2026</vt:lpstr>
      <vt:lpstr>Decrease in Volunteer Fire Fighters</vt:lpstr>
      <vt:lpstr>Operating Increase Over Time</vt:lpstr>
      <vt:lpstr>Funding Fire &amp; EMS Fleet (Vehicles)</vt:lpstr>
      <vt:lpstr>Capital Equipment 2027 – Air Packs</vt:lpstr>
      <vt:lpstr>Capital Forecasting</vt:lpstr>
      <vt:lpstr>Investment in Capital 2019-2026</vt:lpstr>
      <vt:lpstr>Capital Investment Increase Over Time</vt:lpstr>
      <vt:lpstr>Capital Investment Increase Over Time</vt:lpstr>
      <vt:lpstr>Capital Forecasting &amp; 2027</vt:lpstr>
      <vt:lpstr>Capital Forecasting &amp; 2027</vt:lpstr>
      <vt:lpstr>Capital Forecasting &amp; 2027</vt:lpstr>
      <vt:lpstr>Capital Forecasting &amp; 2027</vt:lpstr>
      <vt:lpstr>Municipal Allocation Formula</vt:lpstr>
      <vt:lpstr>Municipal Allocation Formula 2027 – FINAL Approved at the September 8, 2026 KFERC Meeting</vt:lpstr>
      <vt:lpstr>Impact to Municipalities - $100K increase to capital</vt:lpstr>
      <vt:lpstr>Impact to Municipalities - $75K increase to capital</vt:lpstr>
      <vt:lpstr>Impact to Municipalities - $50K increase to capital</vt:lpstr>
      <vt:lpstr>Impact to Municipalities - $0 increase to capital</vt:lpstr>
      <vt:lpstr>PowerPoint Presentation</vt:lpstr>
      <vt:lpstr>PowerPoint Presentation</vt:lpstr>
      <vt:lpstr>Municipal Allocation 2024-2027</vt:lpstr>
      <vt:lpstr>Increase as a percentage 2024-207</vt:lpstr>
      <vt:lpstr>Regional Response Data (as of 08/31/26) </vt:lpstr>
      <vt:lpstr>East Marlborough Township </vt:lpstr>
      <vt:lpstr>Kennett Township</vt:lpstr>
      <vt:lpstr>Kennett Square Borough </vt:lpstr>
      <vt:lpstr>Pennsbury Township </vt:lpstr>
      <vt:lpstr>Pocopson Township </vt:lpstr>
      <vt:lpstr>Newlin Township (KRFD Territory)</vt:lpstr>
      <vt:lpstr>DRAFT 2027 KFERC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Kassandra Zinzel</dc:creator>
  <cp:lastModifiedBy>Alison Dobbins</cp:lastModifiedBy>
  <cp:revision>3</cp:revision>
  <dcterms:created xsi:type="dcterms:W3CDTF">2024-10-04T19:12:48Z</dcterms:created>
  <dcterms:modified xsi:type="dcterms:W3CDTF">2026-09-09T01:25:45Z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108100</vt:r8>
  </property>
  <property fmtid="{D5CDD505-2E9C-101B-9397-08002B2CF9AE}" pid="3" name="ContentTypeId">
    <vt:lpwstr>0x010100456FF22BC2571F4A8D67CFDABB8E5D10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